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4" r:id="rId19"/>
    <p:sldId id="272"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73" r:id="rId39"/>
    <p:sldId id="295" r:id="rId40"/>
    <p:sldId id="296" r:id="rId41"/>
    <p:sldId id="275"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3609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90541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72687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s-ES"/>
              <a:t>Editar los estilos de texto del patrón
Segundo nivel
Tercer nivel
Cuarto nivel
Quinto nivel</a:t>
            </a:r>
            <a:endParaRPr lang="en-US" dirty="0"/>
          </a:p>
        </p:txBody>
      </p:sp>
      <p:sp>
        <p:nvSpPr>
          <p:cNvPr id="2" name="Date Placeholder 1"/>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374892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3173293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189769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26008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291605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327274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75589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139410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147693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D6C4106-36DD-7240-9150-E078B270D0C5}" type="datetimeFigureOut">
              <a:rPr lang="es-MX" smtClean="0"/>
              <a:pPr/>
              <a:t>23/11/2020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19801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2914357" y="6041361"/>
            <a:ext cx="732659" cy="365125"/>
          </a:xfrm>
        </p:spPr>
        <p:txBody>
          <a:bodyPr/>
          <a:lstStyle/>
          <a:p>
            <a:fld id="{4D6C4106-36DD-7240-9150-E078B270D0C5}" type="datetimeFigureOut">
              <a:rPr lang="es-MX" smtClean="0"/>
              <a:pPr/>
              <a:t>23/11/2020</a:t>
            </a:fld>
            <a:endParaRPr lang="es-MX"/>
          </a:p>
        </p:txBody>
      </p:sp>
      <p:sp>
        <p:nvSpPr>
          <p:cNvPr id="6" name="Footer Placeholder 5"/>
          <p:cNvSpPr>
            <a:spLocks noGrp="1"/>
          </p:cNvSpPr>
          <p:nvPr>
            <p:ph type="ftr" sz="quarter" idx="11"/>
          </p:nvPr>
        </p:nvSpPr>
        <p:spPr>
          <a:xfrm>
            <a:off x="442797" y="6041361"/>
            <a:ext cx="2471560" cy="365125"/>
          </a:xfrm>
        </p:spPr>
        <p:txBody>
          <a:bodyPr/>
          <a:lstStyle/>
          <a:p>
            <a:endParaRPr lang="es-MX"/>
          </a:p>
        </p:txBody>
      </p:sp>
      <p:sp>
        <p:nvSpPr>
          <p:cNvPr id="7" name="Slide Number Placeholder 6"/>
          <p:cNvSpPr>
            <a:spLocks noGrp="1"/>
          </p:cNvSpPr>
          <p:nvPr>
            <p:ph type="sldNum" sz="quarter" idx="12"/>
          </p:nvPr>
        </p:nvSpPr>
        <p:spPr>
          <a:xfrm>
            <a:off x="3647017" y="5915887"/>
            <a:ext cx="796616" cy="490599"/>
          </a:xfrm>
        </p:spPr>
        <p:txBody>
          <a:body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217528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s-MX"/>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4D6C4106-36DD-7240-9150-E078B270D0C5}" type="datetimeFigureOut">
              <a:rPr lang="es-MX" smtClean="0"/>
              <a:pPr/>
              <a:t>23/11/2020</a:t>
            </a:fld>
            <a:endParaRPr lang="es-MX"/>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7EBDBD9-C1A4-ED4C-9C5C-CBB514080A10}" type="slidenum">
              <a:rPr lang="es-MX" smtClean="0"/>
              <a:pPr/>
              <a:t>‹Nº›</a:t>
            </a:fld>
            <a:endParaRPr lang="es-MX"/>
          </a:p>
        </p:txBody>
      </p:sp>
    </p:spTree>
    <p:extLst>
      <p:ext uri="{BB962C8B-B14F-4D97-AF65-F5344CB8AC3E}">
        <p14:creationId xmlns:p14="http://schemas.microsoft.com/office/powerpoint/2010/main" xmlns="" val="4020024157"/>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panishlearninglab.com/describir-la-casa-en-espanol/" TargetMode="External"/><Relationship Id="rId2" Type="http://schemas.openxmlformats.org/officeDocument/2006/relationships/hyperlink" Target="https://www.spanishlearninglab.com/el-genero-sustantivos-espano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nesdoc.unesco.org/ark:/48223/pf0000114950" TargetMode="External"/><Relationship Id="rId2" Type="http://schemas.openxmlformats.org/officeDocument/2006/relationships/hyperlink" Target="https://igualdad.ine.mx/wp-content/uploads/2017/10/MANUAL-PARA-EL-USO-DE-LENGUAJE-CIUDADANO-E-INCLUYENTE-PARA-EL-INE.pdf" TargetMode="External"/><Relationship Id="rId1" Type="http://schemas.openxmlformats.org/officeDocument/2006/relationships/slideLayout" Target="../slideLayouts/slideLayout2.xml"/><Relationship Id="rId5" Type="http://schemas.openxmlformats.org/officeDocument/2006/relationships/hyperlink" Target="https://www.ine.mx/wp-content/uploads/2019/04/guia_para_medios_de_comunicacion_y_pp_hacia_una_cobertura.pdf" TargetMode="External"/><Relationship Id="rId4" Type="http://schemas.openxmlformats.org/officeDocument/2006/relationships/hyperlink" Target="http://www.conapred.org.mx/documentos_cedoc/C-01-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b.mx/cms/uploads/attachment/file/183695/Manual_Lenguaje_Incluyente_con_perspectiva_de_g_nero-octubre-2016.pdf" TargetMode="External"/><Relationship Id="rId2" Type="http://schemas.openxmlformats.org/officeDocument/2006/relationships/hyperlink" Target="http://cedoc.inmujeres.gob.mx/documentos_download/101265.pdf" TargetMode="External"/><Relationship Id="rId1" Type="http://schemas.openxmlformats.org/officeDocument/2006/relationships/slideLayout" Target="../slideLayouts/slideLayout2.xml"/><Relationship Id="rId5" Type="http://schemas.openxmlformats.org/officeDocument/2006/relationships/hyperlink" Target="http://www.cdhezac.org.mx/TRANSPARENCIA/vinculos/GuiaLenguajeIncluyente.pdf" TargetMode="External"/><Relationship Id="rId4" Type="http://schemas.openxmlformats.org/officeDocument/2006/relationships/hyperlink" Target="http://data.copred.cdmx.gob.mx/wp-content/uploads/2017/01/Lenguaje-incluyente-y-no-discriminatorio-13092016.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aridad.ieez@gmail.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997CD6-2401-E542-8525-54CDD265F845}"/>
              </a:ext>
            </a:extLst>
          </p:cNvPr>
          <p:cNvSpPr>
            <a:spLocks noGrp="1"/>
          </p:cNvSpPr>
          <p:nvPr>
            <p:ph type="ctrTitle"/>
          </p:nvPr>
        </p:nvSpPr>
        <p:spPr>
          <a:xfrm>
            <a:off x="308225" y="5640512"/>
            <a:ext cx="8517276" cy="869505"/>
          </a:xfrm>
        </p:spPr>
        <p:txBody>
          <a:bodyPr>
            <a:noAutofit/>
          </a:bodyPr>
          <a:lstStyle/>
          <a:p>
            <a:pPr algn="r"/>
            <a:r>
              <a:rPr lang="es-ES" sz="2600" b="1" dirty="0">
                <a:solidFill>
                  <a:schemeClr val="bg1"/>
                </a:solidFill>
                <a:latin typeface="Cambria" panose="02040503050406030204" pitchFamily="18" charset="0"/>
              </a:rPr>
              <a:t>Módulo 1.</a:t>
            </a:r>
            <a:br>
              <a:rPr lang="es-ES" sz="2600" b="1" dirty="0">
                <a:solidFill>
                  <a:schemeClr val="bg1"/>
                </a:solidFill>
                <a:latin typeface="Cambria" panose="02040503050406030204" pitchFamily="18" charset="0"/>
              </a:rPr>
            </a:br>
            <a:r>
              <a:rPr lang="es-ES" sz="2600" b="1" dirty="0">
                <a:solidFill>
                  <a:schemeClr val="bg1"/>
                </a:solidFill>
                <a:latin typeface="Cambria" panose="02040503050406030204" pitchFamily="18" charset="0"/>
              </a:rPr>
              <a:t>El Lenguaje como medio para con-formar la realidad. </a:t>
            </a:r>
            <a:br>
              <a:rPr lang="es-ES" sz="2600" b="1" dirty="0">
                <a:solidFill>
                  <a:schemeClr val="bg1"/>
                </a:solidFill>
                <a:latin typeface="Cambria" panose="02040503050406030204" pitchFamily="18" charset="0"/>
              </a:rPr>
            </a:br>
            <a:r>
              <a:rPr lang="es-ES" sz="2600" b="1" dirty="0">
                <a:solidFill>
                  <a:schemeClr val="bg1"/>
                </a:solidFill>
                <a:latin typeface="Cambria" panose="02040503050406030204" pitchFamily="18" charset="0"/>
              </a:rPr>
              <a:t>El reflejo del pensamiento.  </a:t>
            </a:r>
            <a:endParaRPr lang="es-MX" sz="2600" b="1" dirty="0">
              <a:solidFill>
                <a:schemeClr val="bg1"/>
              </a:solidFill>
              <a:latin typeface="Cambria" panose="02040503050406030204" pitchFamily="18" charset="0"/>
            </a:endParaRPr>
          </a:p>
        </p:txBody>
      </p:sp>
      <p:pic>
        <p:nvPicPr>
          <p:cNvPr id="9" name="Imagen 8">
            <a:extLst>
              <a:ext uri="{FF2B5EF4-FFF2-40B4-BE49-F238E27FC236}">
                <a16:creationId xmlns:a16="http://schemas.microsoft.com/office/drawing/2014/main" xmlns="" id="{AC8BB3D2-8CB2-7745-A99E-8E76D525B16C}"/>
              </a:ext>
            </a:extLst>
          </p:cNvPr>
          <p:cNvPicPr>
            <a:picLocks noChangeAspect="1"/>
          </p:cNvPicPr>
          <p:nvPr/>
        </p:nvPicPr>
        <p:blipFill rotWithShape="1">
          <a:blip r:embed="rId2"/>
          <a:srcRect l="10757" t="27212" r="11568" b="27111"/>
          <a:stretch/>
        </p:blipFill>
        <p:spPr>
          <a:xfrm>
            <a:off x="1393789" y="1715784"/>
            <a:ext cx="7750211" cy="3195263"/>
          </a:xfrm>
          <a:prstGeom prst="rect">
            <a:avLst/>
          </a:prstGeom>
        </p:spPr>
      </p:pic>
      <p:pic>
        <p:nvPicPr>
          <p:cNvPr id="11" name="Imagen 10">
            <a:extLst>
              <a:ext uri="{FF2B5EF4-FFF2-40B4-BE49-F238E27FC236}">
                <a16:creationId xmlns:a16="http://schemas.microsoft.com/office/drawing/2014/main" xmlns="" id="{FB22017A-23E4-1C40-BE35-8AEB9371632D}"/>
              </a:ext>
            </a:extLst>
          </p:cNvPr>
          <p:cNvPicPr>
            <a:picLocks noChangeAspect="1"/>
          </p:cNvPicPr>
          <p:nvPr/>
        </p:nvPicPr>
        <p:blipFill>
          <a:blip r:embed="rId3"/>
          <a:stretch>
            <a:fillRect/>
          </a:stretch>
        </p:blipFill>
        <p:spPr>
          <a:xfrm>
            <a:off x="6750121" y="283181"/>
            <a:ext cx="1972638" cy="1406275"/>
          </a:xfrm>
          <a:prstGeom prst="rect">
            <a:avLst/>
          </a:prstGeom>
        </p:spPr>
      </p:pic>
    </p:spTree>
    <p:extLst>
      <p:ext uri="{BB962C8B-B14F-4D97-AF65-F5344CB8AC3E}">
        <p14:creationId xmlns:p14="http://schemas.microsoft.com/office/powerpoint/2010/main" xmlns="" val="278916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Autofit/>
          </a:bodyPr>
          <a:lstStyle/>
          <a:p>
            <a:r>
              <a:rPr lang="es-MX" sz="2800" dirty="0"/>
              <a:t>El lenguaje como expresión de poder. </a:t>
            </a:r>
            <a:r>
              <a:rPr lang="es-MX" sz="2800" i="1" dirty="0"/>
              <a:t>Falo-logo-centrismo o  Androcentrismo</a:t>
            </a:r>
            <a:r>
              <a:rPr lang="es-MX" sz="2800" dirty="0"/>
              <a:t>.</a:t>
            </a:r>
            <a:br>
              <a:rPr lang="es-MX" sz="2800" dirty="0"/>
            </a:br>
            <a:endParaRPr lang="es-MX" sz="2800"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017986"/>
            <a:ext cx="7987162" cy="4732133"/>
          </a:xfrm>
        </p:spPr>
        <p:txBody>
          <a:bodyPr>
            <a:normAutofit/>
          </a:bodyPr>
          <a:lstStyle/>
          <a:p>
            <a:pPr marL="0" indent="0" algn="just">
              <a:buNone/>
            </a:pPr>
            <a:r>
              <a:rPr lang="es-MX" sz="2200" dirty="0">
                <a:solidFill>
                  <a:schemeClr val="bg1"/>
                </a:solidFill>
                <a:latin typeface="Cambria" panose="02040503050406030204" pitchFamily="18" charset="0"/>
              </a:rPr>
              <a:t>Históricamente, la lógica discursiva había sido estructurada exclusivamente desde </a:t>
            </a:r>
            <a:r>
              <a:rPr lang="es-MX" sz="2200" i="1" dirty="0">
                <a:solidFill>
                  <a:schemeClr val="bg1"/>
                </a:solidFill>
                <a:latin typeface="Cambria" panose="02040503050406030204" pitchFamily="18" charset="0"/>
              </a:rPr>
              <a:t>el logos masculino</a:t>
            </a:r>
            <a:r>
              <a:rPr lang="es-MX" sz="2200" dirty="0">
                <a:solidFill>
                  <a:schemeClr val="bg1"/>
                </a:solidFill>
                <a:latin typeface="Cambria" panose="02040503050406030204" pitchFamily="18" charset="0"/>
              </a:rPr>
              <a:t>,  y ello porque el lenguaje da cuenta de la realidad: en este caso, de la lógica del poder o del </a:t>
            </a:r>
            <a:r>
              <a:rPr lang="es-MX" sz="2200" i="1" dirty="0">
                <a:solidFill>
                  <a:schemeClr val="bg1"/>
                </a:solidFill>
                <a:latin typeface="Cambria" panose="02040503050406030204" pitchFamily="18" charset="0"/>
              </a:rPr>
              <a:t>“falo”.</a:t>
            </a:r>
            <a:r>
              <a:rPr lang="es-MX" sz="2200" dirty="0">
                <a:solidFill>
                  <a:schemeClr val="bg1"/>
                </a:solidFill>
                <a:latin typeface="Cambria" panose="02040503050406030204" pitchFamily="18" charset="0"/>
              </a:rPr>
              <a:t>  Al “optar” los pequeños entes femeninos -de manera totalmente inconsciente-  por hablar(nos) desde el </a:t>
            </a:r>
            <a:r>
              <a:rPr lang="es-MX" sz="2200" i="1" dirty="0">
                <a:solidFill>
                  <a:schemeClr val="bg1"/>
                </a:solidFill>
                <a:latin typeface="Cambria" panose="02040503050406030204" pitchFamily="18" charset="0"/>
              </a:rPr>
              <a:t>lugar masculino</a:t>
            </a:r>
            <a:r>
              <a:rPr lang="es-MX" sz="2200" dirty="0">
                <a:solidFill>
                  <a:schemeClr val="bg1"/>
                </a:solidFill>
                <a:latin typeface="Cambria" panose="02040503050406030204" pitchFamily="18" charset="0"/>
              </a:rPr>
              <a:t>, sin ser entes masculinos, quedamos enajenadas, alejadas, extraviadas de nuestro ser femenino, </a:t>
            </a:r>
            <a:r>
              <a:rPr lang="es-MX" sz="2200" u="sng" dirty="0">
                <a:solidFill>
                  <a:schemeClr val="bg1"/>
                </a:solidFill>
                <a:latin typeface="Cambria" panose="02040503050406030204" pitchFamily="18" charset="0"/>
              </a:rPr>
              <a:t>-que aquí implica únicamente lo diferente-.</a:t>
            </a:r>
            <a:r>
              <a:rPr lang="es-MX" sz="2200" dirty="0">
                <a:solidFill>
                  <a:schemeClr val="bg1"/>
                </a:solidFill>
                <a:latin typeface="Cambria" panose="02040503050406030204" pitchFamily="18" charset="0"/>
              </a:rPr>
              <a:t> </a:t>
            </a:r>
          </a:p>
          <a:p>
            <a:pPr marL="0" indent="0" algn="just">
              <a:buNone/>
            </a:pPr>
            <a:r>
              <a:rPr lang="es-MX" sz="2200" dirty="0">
                <a:solidFill>
                  <a:schemeClr val="bg1"/>
                </a:solidFill>
                <a:latin typeface="Cambria" panose="02040503050406030204" pitchFamily="18" charset="0"/>
              </a:rPr>
              <a:t>Y lo hacemos así,  </a:t>
            </a:r>
            <a:r>
              <a:rPr lang="es-MX" sz="2200" u="sng" dirty="0">
                <a:solidFill>
                  <a:schemeClr val="bg1"/>
                </a:solidFill>
                <a:latin typeface="Cambria" panose="02040503050406030204" pitchFamily="18" charset="0"/>
              </a:rPr>
              <a:t>porque lo diferente a lo masculino, </a:t>
            </a:r>
            <a:r>
              <a:rPr lang="es-MX" sz="2200" i="1" u="sng" dirty="0">
                <a:solidFill>
                  <a:schemeClr val="bg1"/>
                </a:solidFill>
                <a:latin typeface="Cambria" panose="02040503050406030204" pitchFamily="18" charset="0"/>
              </a:rPr>
              <a:t>ergo</a:t>
            </a:r>
            <a:r>
              <a:rPr lang="es-MX" sz="2200" u="sng" dirty="0">
                <a:solidFill>
                  <a:schemeClr val="bg1"/>
                </a:solidFill>
                <a:latin typeface="Cambria" panose="02040503050406030204" pitchFamily="18" charset="0"/>
              </a:rPr>
              <a:t> lo femenino, no es  valorado culturalmente de la misma forma que la masculinidad</a:t>
            </a:r>
            <a:r>
              <a:rPr lang="es-MX" sz="2200" dirty="0">
                <a:solidFill>
                  <a:schemeClr val="bg1"/>
                </a:solidFill>
                <a:latin typeface="Cambria" panose="02040503050406030204" pitchFamily="18" charset="0"/>
              </a:rPr>
              <a:t>. </a:t>
            </a:r>
          </a:p>
          <a:p>
            <a:pPr marL="0" indent="0" algn="just">
              <a:buNone/>
            </a:pPr>
            <a:endParaRPr lang="es-MX" dirty="0"/>
          </a:p>
        </p:txBody>
      </p:sp>
    </p:spTree>
    <p:extLst>
      <p:ext uri="{BB962C8B-B14F-4D97-AF65-F5344CB8AC3E}">
        <p14:creationId xmlns:p14="http://schemas.microsoft.com/office/powerpoint/2010/main" xmlns="" val="380467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a:xfrm>
            <a:off x="809997" y="236483"/>
            <a:ext cx="7524003" cy="1466193"/>
          </a:xfrm>
        </p:spPr>
        <p:txBody>
          <a:bodyPr>
            <a:normAutofit fontScale="90000"/>
          </a:bodyPr>
          <a:lstStyle/>
          <a:p>
            <a:r>
              <a:rPr lang="es-MX" sz="3100" dirty="0" smtClean="0"/>
              <a:t/>
            </a:r>
            <a:br>
              <a:rPr lang="es-MX" sz="3100" dirty="0" smtClean="0"/>
            </a:br>
            <a:r>
              <a:rPr lang="es-MX" sz="3100" dirty="0" smtClean="0"/>
              <a:t>El </a:t>
            </a:r>
            <a:r>
              <a:rPr lang="es-MX" sz="3100" dirty="0"/>
              <a:t>lenguaje como expresión de poder. </a:t>
            </a:r>
            <a:r>
              <a:rPr lang="es-MX" sz="3100" i="1" dirty="0"/>
              <a:t>Falo-logo-centrismo o  Androcentrismo</a:t>
            </a:r>
            <a:r>
              <a:rPr lang="es-MX" dirty="0"/>
              <a:t>.</a:t>
            </a:r>
            <a:br>
              <a:rPr lang="es-MX" dirty="0"/>
            </a:br>
            <a:endParaRPr lang="es-MX"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017986"/>
            <a:ext cx="8176348" cy="4752683"/>
          </a:xfrm>
        </p:spPr>
        <p:txBody>
          <a:bodyPr>
            <a:normAutofit/>
          </a:bodyPr>
          <a:lstStyle/>
          <a:p>
            <a:pPr marL="0" indent="0" algn="just">
              <a:buNone/>
            </a:pPr>
            <a:r>
              <a:rPr lang="es-MX" sz="2000" u="sng" dirty="0">
                <a:solidFill>
                  <a:schemeClr val="bg1"/>
                </a:solidFill>
                <a:latin typeface="Cambria" panose="02040503050406030204" pitchFamily="18" charset="0"/>
              </a:rPr>
              <a:t>A</a:t>
            </a:r>
            <a:r>
              <a:rPr lang="es-MX" sz="2000" dirty="0">
                <a:solidFill>
                  <a:schemeClr val="bg1"/>
                </a:solidFill>
                <a:latin typeface="Cambria" panose="02040503050406030204" pitchFamily="18" charset="0"/>
              </a:rPr>
              <a:t>l construir nuestra </a:t>
            </a:r>
            <a:r>
              <a:rPr lang="es-MX" sz="2000" dirty="0" smtClean="0">
                <a:solidFill>
                  <a:schemeClr val="bg1"/>
                </a:solidFill>
                <a:latin typeface="Cambria" panose="02040503050406030204" pitchFamily="18" charset="0"/>
              </a:rPr>
              <a:t>subjetividad </a:t>
            </a:r>
            <a:r>
              <a:rPr lang="es-MX" sz="2000" dirty="0">
                <a:solidFill>
                  <a:schemeClr val="bg1"/>
                </a:solidFill>
                <a:latin typeface="Cambria" panose="02040503050406030204" pitchFamily="18" charset="0"/>
              </a:rPr>
              <a:t>a partir de la relación con los sujetos que nos socializan o </a:t>
            </a:r>
            <a:r>
              <a:rPr lang="es-MX" sz="2000" dirty="0" smtClean="0">
                <a:solidFill>
                  <a:schemeClr val="bg1"/>
                </a:solidFill>
                <a:latin typeface="Cambria" panose="02040503050406030204" pitchFamily="18" charset="0"/>
              </a:rPr>
              <a:t>humanizan, </a:t>
            </a:r>
            <a:r>
              <a:rPr lang="es-MX" sz="2000" dirty="0">
                <a:solidFill>
                  <a:schemeClr val="bg1"/>
                </a:solidFill>
                <a:latin typeface="Cambria" panose="02040503050406030204" pitchFamily="18" charset="0"/>
              </a:rPr>
              <a:t>se nos muestra la lógica de la relación entre los sexos y del poder que los amalgama; nos percatamos del ocultamiento de </a:t>
            </a:r>
            <a:r>
              <a:rPr lang="es-MX" sz="2000" dirty="0" smtClean="0">
                <a:solidFill>
                  <a:schemeClr val="bg1"/>
                </a:solidFill>
                <a:latin typeface="Cambria" panose="02040503050406030204" pitchFamily="18" charset="0"/>
              </a:rPr>
              <a:t>la femineidad, de la otredad.</a:t>
            </a:r>
            <a:endParaRPr lang="es-MX" sz="2000" dirty="0">
              <a:solidFill>
                <a:schemeClr val="bg1"/>
              </a:solidFill>
              <a:latin typeface="Cambria" panose="02040503050406030204" pitchFamily="18" charset="0"/>
            </a:endParaRPr>
          </a:p>
          <a:p>
            <a:pPr marL="0" indent="0" algn="just">
              <a:buNone/>
            </a:pPr>
            <a:r>
              <a:rPr lang="es-MX" sz="2000" dirty="0">
                <a:solidFill>
                  <a:schemeClr val="bg1"/>
                </a:solidFill>
                <a:latin typeface="Cambria" panose="02040503050406030204" pitchFamily="18" charset="0"/>
              </a:rPr>
              <a:t>Captamos que la diferencia que representa </a:t>
            </a:r>
            <a:r>
              <a:rPr lang="es-MX" sz="2000" dirty="0" smtClean="0">
                <a:solidFill>
                  <a:schemeClr val="bg1"/>
                </a:solidFill>
                <a:latin typeface="Cambria" panose="02040503050406030204" pitchFamily="18" charset="0"/>
              </a:rPr>
              <a:t>lo femenino </a:t>
            </a:r>
            <a:r>
              <a:rPr lang="es-MX" sz="2000" dirty="0">
                <a:solidFill>
                  <a:schemeClr val="bg1"/>
                </a:solidFill>
                <a:latin typeface="Cambria" panose="02040503050406030204" pitchFamily="18" charset="0"/>
              </a:rPr>
              <a:t>no tiene discurso; entonces inconscientemente, </a:t>
            </a:r>
            <a:r>
              <a:rPr lang="es-MX" sz="2000" dirty="0" smtClean="0">
                <a:solidFill>
                  <a:schemeClr val="bg1"/>
                </a:solidFill>
                <a:latin typeface="Cambria" panose="02040503050406030204" pitchFamily="18" charset="0"/>
              </a:rPr>
              <a:t> </a:t>
            </a:r>
            <a:r>
              <a:rPr lang="es-MX" sz="2000" u="sng" dirty="0" smtClean="0">
                <a:solidFill>
                  <a:schemeClr val="bg1"/>
                </a:solidFill>
                <a:latin typeface="Cambria" panose="02040503050406030204" pitchFamily="18" charset="0"/>
              </a:rPr>
              <a:t>las mujeres </a:t>
            </a:r>
            <a:r>
              <a:rPr lang="es-MX" sz="2000" u="sng" dirty="0">
                <a:solidFill>
                  <a:schemeClr val="bg1"/>
                </a:solidFill>
                <a:latin typeface="Cambria" panose="02040503050406030204" pitchFamily="18" charset="0"/>
              </a:rPr>
              <a:t>nos colocamos del lado del poder o </a:t>
            </a:r>
            <a:r>
              <a:rPr lang="es-MX" sz="2000" i="1" u="sng" dirty="0">
                <a:solidFill>
                  <a:schemeClr val="bg1"/>
                </a:solidFill>
                <a:latin typeface="Cambria" panose="02040503050406030204" pitchFamily="18" charset="0"/>
              </a:rPr>
              <a:t>logos de la razón masculina</a:t>
            </a:r>
            <a:r>
              <a:rPr lang="es-MX" sz="2000" u="sng" dirty="0">
                <a:solidFill>
                  <a:schemeClr val="bg1"/>
                </a:solidFill>
                <a:latin typeface="Cambria" panose="02040503050406030204" pitchFamily="18" charset="0"/>
              </a:rPr>
              <a:t>, </a:t>
            </a:r>
            <a:r>
              <a:rPr lang="es-MX" sz="2000" i="1" u="sng" dirty="0">
                <a:solidFill>
                  <a:schemeClr val="bg1"/>
                </a:solidFill>
                <a:latin typeface="Cambria" panose="02040503050406030204" pitchFamily="18" charset="0"/>
              </a:rPr>
              <a:t>del falo, </a:t>
            </a:r>
            <a:r>
              <a:rPr lang="es-MX" sz="2000" u="sng" dirty="0">
                <a:solidFill>
                  <a:schemeClr val="bg1"/>
                </a:solidFill>
                <a:latin typeface="Cambria" panose="02040503050406030204" pitchFamily="18" charset="0"/>
              </a:rPr>
              <a:t>que es el poder </a:t>
            </a:r>
            <a:r>
              <a:rPr lang="es-MX" sz="2000" u="sng" dirty="0" smtClean="0">
                <a:solidFill>
                  <a:schemeClr val="bg1"/>
                </a:solidFill>
                <a:latin typeface="Cambria" panose="02040503050406030204" pitchFamily="18" charset="0"/>
              </a:rPr>
              <a:t>nombrar</a:t>
            </a:r>
            <a:r>
              <a:rPr lang="es-MX" sz="2000" u="sng" dirty="0">
                <a:solidFill>
                  <a:schemeClr val="bg1"/>
                </a:solidFill>
                <a:latin typeface="Cambria" panose="02040503050406030204" pitchFamily="18" charset="0"/>
              </a:rPr>
              <a:t>, ubicar, valorar, ordenar, jerarquizar, diferenciar, las cosas del mundo.</a:t>
            </a:r>
            <a:r>
              <a:rPr lang="es-MX" sz="2000" dirty="0">
                <a:solidFill>
                  <a:schemeClr val="bg1"/>
                </a:solidFill>
                <a:latin typeface="Cambria" panose="02040503050406030204" pitchFamily="18" charset="0"/>
              </a:rPr>
              <a:t>  </a:t>
            </a:r>
            <a:r>
              <a:rPr lang="es-MX" sz="2000" dirty="0" smtClean="0">
                <a:solidFill>
                  <a:schemeClr val="bg1"/>
                </a:solidFill>
                <a:latin typeface="Cambria" panose="02040503050406030204" pitchFamily="18" charset="0"/>
              </a:rPr>
              <a:t>Empezamos a </a:t>
            </a:r>
            <a:r>
              <a:rPr lang="es-MX" sz="2000" dirty="0">
                <a:solidFill>
                  <a:schemeClr val="bg1"/>
                </a:solidFill>
                <a:latin typeface="Cambria" panose="02040503050406030204" pitchFamily="18" charset="0"/>
              </a:rPr>
              <a:t>hablar como aquellos que representan la razón masculina. </a:t>
            </a:r>
            <a:r>
              <a:rPr lang="es-MX" sz="2000" dirty="0" smtClean="0">
                <a:solidFill>
                  <a:schemeClr val="bg1"/>
                </a:solidFill>
                <a:latin typeface="Cambria" panose="02040503050406030204" pitchFamily="18" charset="0"/>
              </a:rPr>
              <a:t>Pretendiendo </a:t>
            </a:r>
            <a:r>
              <a:rPr lang="es-MX" sz="2000" dirty="0">
                <a:solidFill>
                  <a:schemeClr val="bg1"/>
                </a:solidFill>
                <a:latin typeface="Cambria" panose="02040503050406030204" pitchFamily="18" charset="0"/>
              </a:rPr>
              <a:t>incluirnos en la unicidad de </a:t>
            </a:r>
            <a:r>
              <a:rPr lang="es-MX" sz="2000" dirty="0" smtClean="0">
                <a:solidFill>
                  <a:schemeClr val="bg1"/>
                </a:solidFill>
                <a:latin typeface="Cambria" panose="02040503050406030204" pitchFamily="18" charset="0"/>
              </a:rPr>
              <a:t>la masculinidad.  Por </a:t>
            </a:r>
            <a:r>
              <a:rPr lang="es-MX" sz="2000" dirty="0">
                <a:solidFill>
                  <a:schemeClr val="bg1"/>
                </a:solidFill>
                <a:latin typeface="Cambria" panose="02040503050406030204" pitchFamily="18" charset="0"/>
              </a:rPr>
              <a:t>ello </a:t>
            </a:r>
            <a:r>
              <a:rPr lang="es-MX" sz="2000" dirty="0" smtClean="0">
                <a:solidFill>
                  <a:schemeClr val="bg1"/>
                </a:solidFill>
                <a:latin typeface="Cambria" panose="02040503050406030204" pitchFamily="18" charset="0"/>
              </a:rPr>
              <a:t>las mujeres no </a:t>
            </a:r>
            <a:r>
              <a:rPr lang="es-MX" sz="2000" dirty="0">
                <a:solidFill>
                  <a:schemeClr val="bg1"/>
                </a:solidFill>
                <a:latin typeface="Cambria" panose="02040503050406030204" pitchFamily="18" charset="0"/>
              </a:rPr>
              <a:t>nos nombramos…  No decimos “Una”,  ni nos asumimos en nuestros propios juicios, aun cuando el referente </a:t>
            </a:r>
            <a:r>
              <a:rPr lang="es-MX" sz="2000" dirty="0" smtClean="0">
                <a:solidFill>
                  <a:schemeClr val="bg1"/>
                </a:solidFill>
                <a:latin typeface="Cambria" panose="02040503050406030204" pitchFamily="18" charset="0"/>
              </a:rPr>
              <a:t>sea </a:t>
            </a:r>
            <a:r>
              <a:rPr lang="es-MX" sz="2000" dirty="0">
                <a:solidFill>
                  <a:schemeClr val="bg1"/>
                </a:solidFill>
                <a:latin typeface="Cambria" panose="02040503050406030204" pitchFamily="18" charset="0"/>
              </a:rPr>
              <a:t>nuestra feminidad.  </a:t>
            </a:r>
          </a:p>
          <a:p>
            <a:pPr marL="0" indent="0" algn="just">
              <a:buNone/>
            </a:pPr>
            <a:endParaRPr lang="es-MX" dirty="0"/>
          </a:p>
        </p:txBody>
      </p:sp>
    </p:spTree>
    <p:extLst>
      <p:ext uri="{BB962C8B-B14F-4D97-AF65-F5344CB8AC3E}">
        <p14:creationId xmlns:p14="http://schemas.microsoft.com/office/powerpoint/2010/main" xmlns="" val="397480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9997" y="447187"/>
            <a:ext cx="7524003" cy="1145129"/>
          </a:xfrm>
        </p:spPr>
        <p:txBody>
          <a:bodyPr>
            <a:normAutofit fontScale="90000"/>
          </a:bodyPr>
          <a:lstStyle/>
          <a:p>
            <a:r>
              <a:rPr lang="es-MX" sz="2800" dirty="0" smtClean="0"/>
              <a:t/>
            </a:r>
            <a:br>
              <a:rPr lang="es-MX" sz="2800" dirty="0" smtClean="0"/>
            </a:br>
            <a:r>
              <a:rPr lang="es-MX" sz="2800" dirty="0"/>
              <a:t/>
            </a:r>
            <a:br>
              <a:rPr lang="es-MX" sz="2800" dirty="0"/>
            </a:br>
            <a:r>
              <a:rPr lang="es-MX" sz="2800" dirty="0" smtClean="0"/>
              <a:t/>
            </a:r>
            <a:br>
              <a:rPr lang="es-MX" sz="2800" dirty="0" smtClean="0"/>
            </a:br>
            <a:r>
              <a:rPr lang="es-MX" sz="2800" dirty="0"/>
              <a:t/>
            </a:r>
            <a:br>
              <a:rPr lang="es-MX" sz="2800" dirty="0"/>
            </a:br>
            <a:r>
              <a:rPr lang="es-MX" sz="3100" dirty="0"/>
              <a:t>El lenguaje como expresión de poder. </a:t>
            </a:r>
            <a:r>
              <a:rPr lang="es-MX" sz="3100" i="1" dirty="0"/>
              <a:t>Falo-logo-centrismo o  Androcentrismo</a:t>
            </a:r>
            <a:r>
              <a:rPr lang="es-MX" dirty="0" smtClean="0"/>
              <a:t>.</a:t>
            </a:r>
            <a:endParaRPr lang="es-MX"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4294967295"/>
          </p:nvPr>
        </p:nvSpPr>
        <p:spPr>
          <a:xfrm>
            <a:off x="551792" y="2222500"/>
            <a:ext cx="8276897" cy="4373563"/>
          </a:xfrm>
        </p:spPr>
        <p:txBody>
          <a:bodyPr>
            <a:normAutofit/>
          </a:bodyPr>
          <a:lstStyle/>
          <a:p>
            <a:pPr algn="just"/>
            <a:r>
              <a:rPr lang="es-ES" sz="2200" dirty="0">
                <a:solidFill>
                  <a:schemeClr val="bg1"/>
                </a:solidFill>
                <a:latin typeface="Cambria" panose="02040503050406030204" pitchFamily="18" charset="0"/>
              </a:rPr>
              <a:t>Las consecuencias del </a:t>
            </a:r>
            <a:r>
              <a:rPr lang="es-ES" sz="2200" b="1" dirty="0">
                <a:solidFill>
                  <a:schemeClr val="bg1"/>
                </a:solidFill>
                <a:latin typeface="Cambria" panose="02040503050406030204" pitchFamily="18" charset="0"/>
              </a:rPr>
              <a:t>androcentrismo discursivo </a:t>
            </a:r>
            <a:r>
              <a:rPr lang="es-ES" sz="2200" dirty="0">
                <a:solidFill>
                  <a:schemeClr val="bg1"/>
                </a:solidFill>
                <a:latin typeface="Cambria" panose="02040503050406030204" pitchFamily="18" charset="0"/>
              </a:rPr>
              <a:t>es que desaparece y oculta a las mujeres en tanto sujetos de la historia;  con voluntad de acción y de poder. Nosotras sólo padecemos la acción histórica, somos dichas, o nombradas por el </a:t>
            </a:r>
            <a:r>
              <a:rPr lang="es-ES" sz="2200" dirty="0" smtClean="0">
                <a:solidFill>
                  <a:schemeClr val="bg1"/>
                </a:solidFill>
                <a:latin typeface="Cambria" panose="02040503050406030204" pitchFamily="18" charset="0"/>
              </a:rPr>
              <a:t>Otro (la cultura).  </a:t>
            </a:r>
            <a:r>
              <a:rPr lang="es-ES" sz="2200" dirty="0">
                <a:solidFill>
                  <a:schemeClr val="bg1"/>
                </a:solidFill>
                <a:latin typeface="Cambria" panose="02040503050406030204" pitchFamily="18" charset="0"/>
              </a:rPr>
              <a:t>Y nosotras mismas hablamos desde un lugar que no es el de la </a:t>
            </a:r>
            <a:r>
              <a:rPr lang="es-ES" sz="2200" b="1" dirty="0" smtClean="0">
                <a:solidFill>
                  <a:schemeClr val="bg1"/>
                </a:solidFill>
                <a:latin typeface="Cambria" panose="02040503050406030204" pitchFamily="18" charset="0"/>
              </a:rPr>
              <a:t>feminidad</a:t>
            </a:r>
            <a:r>
              <a:rPr lang="es-ES" sz="2200" dirty="0">
                <a:solidFill>
                  <a:schemeClr val="bg1"/>
                </a:solidFill>
                <a:latin typeface="Cambria" panose="02040503050406030204" pitchFamily="18" charset="0"/>
              </a:rPr>
              <a:t>.  </a:t>
            </a:r>
          </a:p>
          <a:p>
            <a:pPr algn="just"/>
            <a:r>
              <a:rPr lang="es-ES" sz="2200" dirty="0">
                <a:solidFill>
                  <a:schemeClr val="bg1"/>
                </a:solidFill>
                <a:latin typeface="Cambria" panose="02040503050406030204" pitchFamily="18" charset="0"/>
              </a:rPr>
              <a:t>Esto lo tenemos necesariamente que hacer consciente, para poder </a:t>
            </a:r>
            <a:r>
              <a:rPr lang="es-ES" sz="2200" dirty="0" smtClean="0">
                <a:solidFill>
                  <a:schemeClr val="bg1"/>
                </a:solidFill>
                <a:latin typeface="Cambria" panose="02040503050406030204" pitchFamily="18" charset="0"/>
              </a:rPr>
              <a:t>significar </a:t>
            </a:r>
            <a:r>
              <a:rPr lang="es-ES" sz="2200" dirty="0">
                <a:solidFill>
                  <a:schemeClr val="bg1"/>
                </a:solidFill>
                <a:latin typeface="Cambria" panose="02040503050406030204" pitchFamily="18" charset="0"/>
              </a:rPr>
              <a:t>la vida desde otro lugar  y dar cuenta de ella de otra manera,  a través de una comunicación que sí nos incluya. </a:t>
            </a:r>
            <a:endParaRPr lang="es-MX" sz="2200" dirty="0">
              <a:solidFill>
                <a:schemeClr val="bg1"/>
              </a:solidFill>
              <a:latin typeface="Cambria" panose="02040503050406030204" pitchFamily="18" charset="0"/>
            </a:endParaRPr>
          </a:p>
          <a:p>
            <a:pPr marL="0" indent="0" algn="just">
              <a:buNone/>
            </a:pPr>
            <a:endParaRPr lang="es-MX" dirty="0"/>
          </a:p>
        </p:txBody>
      </p:sp>
    </p:spTree>
    <p:extLst>
      <p:ext uri="{BB962C8B-B14F-4D97-AF65-F5344CB8AC3E}">
        <p14:creationId xmlns:p14="http://schemas.microsoft.com/office/powerpoint/2010/main" xmlns="" val="2492615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9997" y="447188"/>
            <a:ext cx="7524003" cy="1460440"/>
          </a:xfrm>
        </p:spPr>
        <p:txBody>
          <a:bodyPr/>
          <a:lstStyle/>
          <a:p>
            <a:r>
              <a:rPr lang="es-MX" sz="2800" dirty="0"/>
              <a:t>El lenguaje como expresión de poder. </a:t>
            </a:r>
            <a:r>
              <a:rPr lang="es-MX" sz="2800" i="1" dirty="0"/>
              <a:t>Falo-logo-centrismo o  Androcentrismo</a:t>
            </a:r>
            <a:r>
              <a:rPr lang="es-MX" sz="2800" dirty="0"/>
              <a:t>.</a:t>
            </a:r>
            <a:r>
              <a:rPr lang="es-MX" dirty="0"/>
              <a:t/>
            </a:r>
            <a:br>
              <a:rPr lang="es-MX" dirty="0"/>
            </a:br>
            <a:endParaRPr lang="es-MX"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4294967295"/>
          </p:nvPr>
        </p:nvSpPr>
        <p:spPr>
          <a:xfrm>
            <a:off x="614856" y="2169018"/>
            <a:ext cx="8276896" cy="4240212"/>
          </a:xfrm>
        </p:spPr>
        <p:txBody>
          <a:bodyPr>
            <a:normAutofit/>
          </a:bodyPr>
          <a:lstStyle/>
          <a:p>
            <a:pPr algn="just"/>
            <a:r>
              <a:rPr lang="es-MX" sz="2200" b="1" dirty="0" smtClean="0">
                <a:solidFill>
                  <a:schemeClr val="bg1"/>
                </a:solidFill>
                <a:latin typeface="Cambria" panose="02040503050406030204" pitchFamily="18" charset="0"/>
              </a:rPr>
              <a:t>La </a:t>
            </a:r>
            <a:r>
              <a:rPr lang="es-MX" sz="2200" b="1" dirty="0">
                <a:solidFill>
                  <a:schemeClr val="bg1"/>
                </a:solidFill>
                <a:latin typeface="Cambria" panose="02040503050406030204" pitchFamily="18" charset="0"/>
              </a:rPr>
              <a:t>realidad no es única ni homogénea</a:t>
            </a:r>
            <a:r>
              <a:rPr lang="es-MX" sz="2200" dirty="0">
                <a:solidFill>
                  <a:schemeClr val="bg1"/>
                </a:solidFill>
                <a:latin typeface="Cambria" panose="02040503050406030204" pitchFamily="18" charset="0"/>
              </a:rPr>
              <a:t>, y no tiene porqué ser nombrada como si lo fuera.  La realidad es muy diversa y el lenguaje puede y debe dar cuenta de ello.  </a:t>
            </a:r>
            <a:endParaRPr lang="es-MX" sz="2200" dirty="0" smtClean="0">
              <a:solidFill>
                <a:schemeClr val="bg1"/>
              </a:solidFill>
              <a:latin typeface="Cambria" panose="02040503050406030204" pitchFamily="18" charset="0"/>
            </a:endParaRPr>
          </a:p>
          <a:p>
            <a:pPr algn="just"/>
            <a:r>
              <a:rPr lang="es-MX" sz="2400" dirty="0" smtClean="0">
                <a:solidFill>
                  <a:schemeClr val="bg1"/>
                </a:solidFill>
                <a:effectLst>
                  <a:outerShdw blurRad="38100" dist="38100" dir="2700000" algn="tl">
                    <a:srgbClr val="000000">
                      <a:alpha val="43137"/>
                    </a:srgbClr>
                  </a:outerShdw>
                </a:effectLst>
                <a:latin typeface="Cambria" panose="02040503050406030204" pitchFamily="18" charset="0"/>
              </a:rPr>
              <a:t>Se requiere trascender el pensamiento-lenguaje que </a:t>
            </a:r>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la filosofía llama  </a:t>
            </a:r>
            <a:r>
              <a:rPr lang="es-MX" sz="2400" i="1" dirty="0">
                <a:solidFill>
                  <a:schemeClr val="bg1"/>
                </a:solidFill>
                <a:effectLst>
                  <a:outerShdw blurRad="38100" dist="38100" dir="2700000" algn="tl">
                    <a:srgbClr val="000000">
                      <a:alpha val="43137"/>
                    </a:srgbClr>
                  </a:outerShdw>
                </a:effectLst>
                <a:latin typeface="Cambria" panose="02040503050406030204" pitchFamily="18" charset="0"/>
              </a:rPr>
              <a:t>falo-logo-centrismo</a:t>
            </a:r>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 </a:t>
            </a:r>
            <a:r>
              <a:rPr lang="es-MX" sz="2400" dirty="0" smtClean="0">
                <a:solidFill>
                  <a:schemeClr val="bg1"/>
                </a:solidFill>
                <a:effectLst>
                  <a:outerShdw blurRad="38100" dist="38100" dir="2700000" algn="tl">
                    <a:srgbClr val="000000">
                      <a:alpha val="43137"/>
                    </a:srgbClr>
                  </a:outerShdw>
                </a:effectLst>
                <a:latin typeface="Cambria" panose="02040503050406030204" pitchFamily="18" charset="0"/>
              </a:rPr>
              <a:t>androcentrismo, o </a:t>
            </a:r>
            <a:r>
              <a:rPr lang="es-MX" sz="2400" i="1" dirty="0">
                <a:solidFill>
                  <a:schemeClr val="bg1"/>
                </a:solidFill>
                <a:effectLst>
                  <a:outerShdw blurRad="38100" dist="38100" dir="2700000" algn="tl">
                    <a:srgbClr val="000000">
                      <a:alpha val="43137"/>
                    </a:srgbClr>
                  </a:outerShdw>
                </a:effectLst>
                <a:latin typeface="Cambria" panose="02040503050406030204" pitchFamily="18" charset="0"/>
              </a:rPr>
              <a:t>la razón masculina</a:t>
            </a:r>
            <a:r>
              <a:rPr lang="es-MX" sz="2400" i="1" dirty="0">
                <a:solidFill>
                  <a:schemeClr val="bg1"/>
                </a:solidFill>
                <a:latin typeface="Cambria" panose="02040503050406030204" pitchFamily="18" charset="0"/>
              </a:rPr>
              <a:t>. </a:t>
            </a:r>
            <a:endParaRPr lang="es-MX" sz="2400" i="1" dirty="0" smtClean="0">
              <a:solidFill>
                <a:schemeClr val="bg1"/>
              </a:solidFill>
              <a:latin typeface="Cambria" panose="02040503050406030204" pitchFamily="18" charset="0"/>
            </a:endParaRPr>
          </a:p>
          <a:p>
            <a:pPr algn="just"/>
            <a:r>
              <a:rPr lang="es-MX" sz="2400" b="1" i="1" dirty="0" smtClean="0">
                <a:solidFill>
                  <a:schemeClr val="bg1"/>
                </a:solidFill>
                <a:effectLst>
                  <a:outerShdw blurRad="38100" dist="38100" dir="2700000" algn="tl">
                    <a:srgbClr val="000000">
                      <a:alpha val="43137"/>
                    </a:srgbClr>
                  </a:outerShdw>
                </a:effectLst>
                <a:latin typeface="Cambria" panose="02040503050406030204" pitchFamily="18" charset="0"/>
              </a:rPr>
              <a:t>Requerimos crear una “razón femenina”,  “la racionalidad de la femineidad”,  y su discurso propio.  </a:t>
            </a:r>
            <a:endParaRPr lang="es-MX" sz="2400" b="1" dirty="0">
              <a:solidFill>
                <a:schemeClr val="bg1"/>
              </a:solidFill>
              <a:effectLst>
                <a:outerShdw blurRad="38100" dist="38100" dir="2700000" algn="tl">
                  <a:srgbClr val="000000">
                    <a:alpha val="43137"/>
                  </a:srgbClr>
                </a:outerShdw>
              </a:effectLst>
              <a:latin typeface="Cambria" panose="02040503050406030204" pitchFamily="18" charset="0"/>
            </a:endParaRPr>
          </a:p>
          <a:p>
            <a:pPr algn="just"/>
            <a:endParaRPr lang="es-MX" sz="2200" dirty="0">
              <a:solidFill>
                <a:schemeClr val="bg1"/>
              </a:solidFill>
              <a:latin typeface="Cambria" panose="02040503050406030204" pitchFamily="18" charset="0"/>
            </a:endParaRPr>
          </a:p>
          <a:p>
            <a:pPr marL="0" indent="0" algn="just">
              <a:buNone/>
            </a:pPr>
            <a:endParaRPr lang="es-MX" dirty="0"/>
          </a:p>
        </p:txBody>
      </p:sp>
    </p:spTree>
    <p:extLst>
      <p:ext uri="{BB962C8B-B14F-4D97-AF65-F5344CB8AC3E}">
        <p14:creationId xmlns:p14="http://schemas.microsoft.com/office/powerpoint/2010/main" xmlns="" val="342803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222287"/>
            <a:ext cx="7524003" cy="4342900"/>
          </a:xfrm>
        </p:spPr>
        <p:txBody>
          <a:bodyPr>
            <a:normAutofit/>
          </a:bodyPr>
          <a:lstStyle/>
          <a:p>
            <a:pPr marL="0" lvl="0" indent="0" algn="just">
              <a:buNone/>
            </a:pPr>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La deconstrucción de la posmodernidad. </a:t>
            </a:r>
            <a:r>
              <a:rPr lang="es-MX" sz="2400" dirty="0">
                <a:solidFill>
                  <a:schemeClr val="bg1"/>
                </a:solidFill>
                <a:latin typeface="Cambria" panose="02040503050406030204" pitchFamily="18" charset="0"/>
              </a:rPr>
              <a:t>Diferencia y diversidad. La pertinencia y necesidad de nombrar lo diferente, la alteridad.  Incluir lo femenino y hablar desde la feminidad. </a:t>
            </a:r>
          </a:p>
          <a:p>
            <a:pPr marL="0" lvl="0" indent="0" algn="just">
              <a:buNone/>
            </a:pPr>
            <a:r>
              <a:rPr lang="es-MX" sz="2400" dirty="0">
                <a:solidFill>
                  <a:schemeClr val="bg1"/>
                </a:solidFill>
                <a:latin typeface="Cambria" panose="02040503050406030204" pitchFamily="18" charset="0"/>
              </a:rPr>
              <a:t>¿Por qué las mujeres  nos decimos  “Uno” y no “Una</a:t>
            </a:r>
            <a:r>
              <a:rPr lang="es-MX" sz="2400" dirty="0" smtClean="0">
                <a:solidFill>
                  <a:schemeClr val="bg1"/>
                </a:solidFill>
                <a:latin typeface="Cambria" panose="02040503050406030204" pitchFamily="18" charset="0"/>
              </a:rPr>
              <a:t>”? Porque hablamos desde el lugar </a:t>
            </a:r>
            <a:r>
              <a:rPr lang="es-MX" sz="2400" dirty="0" err="1" smtClean="0">
                <a:solidFill>
                  <a:schemeClr val="bg1"/>
                </a:solidFill>
                <a:latin typeface="Cambria" panose="02040503050406030204" pitchFamily="18" charset="0"/>
              </a:rPr>
              <a:t>sociodiscursivo</a:t>
            </a:r>
            <a:r>
              <a:rPr lang="es-MX" sz="2400" dirty="0" smtClean="0">
                <a:solidFill>
                  <a:schemeClr val="bg1"/>
                </a:solidFill>
                <a:latin typeface="Cambria" panose="02040503050406030204" pitchFamily="18" charset="0"/>
              </a:rPr>
              <a:t> del </a:t>
            </a:r>
            <a:r>
              <a:rPr lang="es-MX" sz="2400" i="1" dirty="0" smtClean="0">
                <a:solidFill>
                  <a:schemeClr val="bg1"/>
                </a:solidFill>
                <a:latin typeface="Cambria" panose="02040503050406030204" pitchFamily="18" charset="0"/>
              </a:rPr>
              <a:t>logos</a:t>
            </a:r>
            <a:r>
              <a:rPr lang="es-MX" sz="2400" dirty="0" smtClean="0">
                <a:solidFill>
                  <a:schemeClr val="bg1"/>
                </a:solidFill>
                <a:latin typeface="Cambria" panose="02040503050406030204" pitchFamily="18" charset="0"/>
              </a:rPr>
              <a:t> o razón masculina, y no desde la racionalidad de la feminidad. </a:t>
            </a:r>
            <a:endParaRPr lang="es-MX" dirty="0"/>
          </a:p>
        </p:txBody>
      </p:sp>
      <p:sp>
        <p:nvSpPr>
          <p:cNvPr id="5" name="Título 1">
            <a:extLst>
              <a:ext uri="{FF2B5EF4-FFF2-40B4-BE49-F238E27FC236}">
                <a16:creationId xmlns:a16="http://schemas.microsoft.com/office/drawing/2014/main" xmlns="" id="{C6235C9B-B12A-FD41-B15C-F00241CA3D15}"/>
              </a:ext>
            </a:extLst>
          </p:cNvPr>
          <p:cNvSpPr txBox="1">
            <a:spLocks/>
          </p:cNvSpPr>
          <p:nvPr/>
        </p:nvSpPr>
        <p:spPr>
          <a:xfrm>
            <a:off x="643898" y="388808"/>
            <a:ext cx="7524003" cy="1361164"/>
          </a:xfrm>
          <a:prstGeom prst="rect">
            <a:avLst/>
          </a:prstGeom>
          <a:effectLst>
            <a:outerShdw blurRad="50800" dir="14400000">
              <a:srgbClr val="000000">
                <a:alpha val="60000"/>
              </a:srgbClr>
            </a:outerShdw>
          </a:effectLst>
        </p:spPr>
        <p:txBody>
          <a:bodyPr vert="horz" lIns="91440" tIns="45720" rIns="91440" bIns="45720" rtlCol="0" anchor="b">
            <a:normAutofit fontScale="85000" lnSpcReduction="20000"/>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El lenguaje en continuo </a:t>
            </a:r>
            <a:r>
              <a:rPr lang="es-MX" dirty="0" smtClean="0"/>
              <a:t>cambio</a:t>
            </a:r>
            <a:r>
              <a:rPr lang="es-MX" dirty="0"/>
              <a:t>.</a:t>
            </a:r>
            <a:r>
              <a:rPr lang="es-MX" dirty="0" smtClean="0"/>
              <a:t> </a:t>
            </a:r>
            <a:r>
              <a:rPr lang="es-MX" dirty="0"/>
              <a:t>La deconstrucción de la posmodernidad. </a:t>
            </a:r>
          </a:p>
        </p:txBody>
      </p:sp>
    </p:spTree>
    <p:extLst>
      <p:ext uri="{BB962C8B-B14F-4D97-AF65-F5344CB8AC3E}">
        <p14:creationId xmlns:p14="http://schemas.microsoft.com/office/powerpoint/2010/main" xmlns="" val="39989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deconstrucción del Sujeto de la Filosofía Clásica</a:t>
            </a:r>
            <a:endParaRPr lang="es-MX" dirty="0"/>
          </a:p>
        </p:txBody>
      </p:sp>
      <p:sp>
        <p:nvSpPr>
          <p:cNvPr id="3" name="2 Marcador de contenido"/>
          <p:cNvSpPr>
            <a:spLocks noGrp="1"/>
          </p:cNvSpPr>
          <p:nvPr>
            <p:ph idx="1"/>
          </p:nvPr>
        </p:nvSpPr>
        <p:spPr>
          <a:xfrm>
            <a:off x="809997" y="2049518"/>
            <a:ext cx="7524003" cy="4493172"/>
          </a:xfrm>
        </p:spPr>
        <p:txBody>
          <a:bodyPr>
            <a:normAutofit lnSpcReduction="10000"/>
          </a:bodyPr>
          <a:lstStyle/>
          <a:p>
            <a:pPr algn="just"/>
            <a:endParaRPr lang="es-MX" sz="2600" dirty="0" smtClean="0">
              <a:solidFill>
                <a:schemeClr val="bg1"/>
              </a:solidFill>
            </a:endParaRPr>
          </a:p>
          <a:p>
            <a:pPr algn="just"/>
            <a:r>
              <a:rPr lang="es-MX" sz="2600" dirty="0" smtClean="0">
                <a:solidFill>
                  <a:schemeClr val="bg1"/>
                </a:solidFill>
              </a:rPr>
              <a:t>La filosofía del siglo XX </a:t>
            </a:r>
            <a:r>
              <a:rPr lang="es-MX" sz="2600" dirty="0" err="1" smtClean="0">
                <a:solidFill>
                  <a:schemeClr val="bg1"/>
                </a:solidFill>
              </a:rPr>
              <a:t>deconstruyó</a:t>
            </a:r>
            <a:r>
              <a:rPr lang="es-MX" sz="2600" dirty="0" smtClean="0">
                <a:solidFill>
                  <a:schemeClr val="bg1"/>
                </a:solidFill>
              </a:rPr>
              <a:t> al </a:t>
            </a:r>
            <a:r>
              <a:rPr lang="es-MX" sz="2600" dirty="0">
                <a:solidFill>
                  <a:schemeClr val="bg1"/>
                </a:solidFill>
              </a:rPr>
              <a:t>“</a:t>
            </a:r>
            <a:r>
              <a:rPr lang="es-MX" sz="2600" i="1" dirty="0">
                <a:solidFill>
                  <a:schemeClr val="bg1"/>
                </a:solidFill>
              </a:rPr>
              <a:t>Hombre” </a:t>
            </a:r>
            <a:r>
              <a:rPr lang="es-MX" sz="2600" dirty="0">
                <a:solidFill>
                  <a:schemeClr val="bg1"/>
                </a:solidFill>
              </a:rPr>
              <a:t>de la tradición cultural grecolatina y judeocristiana,  al hacer irrupción y reivindicarse </a:t>
            </a:r>
            <a:r>
              <a:rPr lang="es-MX" sz="2600" dirty="0" smtClean="0">
                <a:solidFill>
                  <a:schemeClr val="bg1"/>
                </a:solidFill>
              </a:rPr>
              <a:t>la </a:t>
            </a:r>
            <a:r>
              <a:rPr lang="es-MX" sz="2600" dirty="0">
                <a:solidFill>
                  <a:schemeClr val="bg1"/>
                </a:solidFill>
              </a:rPr>
              <a:t>existencia de lo diferente, lo múltiple y lo diverso,  se inaugura un horizonte cultural que llamamos “</a:t>
            </a:r>
            <a:r>
              <a:rPr lang="es-MX" sz="2600" dirty="0" smtClean="0">
                <a:solidFill>
                  <a:schemeClr val="bg1"/>
                </a:solidFill>
              </a:rPr>
              <a:t>Posmodernidad”, </a:t>
            </a:r>
            <a:r>
              <a:rPr lang="es-MX" sz="2600" dirty="0">
                <a:solidFill>
                  <a:schemeClr val="bg1"/>
                </a:solidFill>
              </a:rPr>
              <a:t>donde se autonombran y </a:t>
            </a:r>
            <a:r>
              <a:rPr lang="es-MX" sz="2600" dirty="0" err="1">
                <a:solidFill>
                  <a:schemeClr val="bg1"/>
                </a:solidFill>
              </a:rPr>
              <a:t>autocategorizan</a:t>
            </a:r>
            <a:r>
              <a:rPr lang="es-MX" sz="2600" dirty="0">
                <a:solidFill>
                  <a:schemeClr val="bg1"/>
                </a:solidFill>
              </a:rPr>
              <a:t> diversos entes y cosas existentes en la realidad social.  </a:t>
            </a:r>
          </a:p>
          <a:p>
            <a:endParaRPr lang="es-MX" dirty="0"/>
          </a:p>
        </p:txBody>
      </p:sp>
    </p:spTree>
    <p:extLst>
      <p:ext uri="{BB962C8B-B14F-4D97-AF65-F5344CB8AC3E}">
        <p14:creationId xmlns:p14="http://schemas.microsoft.com/office/powerpoint/2010/main" xmlns="" val="110421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fontScale="90000"/>
          </a:bodyPr>
          <a:lstStyle/>
          <a:p>
            <a:r>
              <a:rPr lang="es-MX" dirty="0">
                <a:solidFill>
                  <a:schemeClr val="tx1"/>
                </a:solidFill>
                <a:latin typeface="Cambria" panose="02040503050406030204" pitchFamily="18" charset="0"/>
              </a:rPr>
              <a:t>Nombrar </a:t>
            </a:r>
            <a:r>
              <a:rPr lang="es-MX" i="1" dirty="0">
                <a:solidFill>
                  <a:schemeClr val="tx1"/>
                </a:solidFill>
                <a:latin typeface="Cambria" panose="02040503050406030204" pitchFamily="18" charset="0"/>
              </a:rPr>
              <a:t>la alteridad, la otredad o la </a:t>
            </a:r>
            <a:r>
              <a:rPr lang="es-MX" i="1" dirty="0" smtClean="0">
                <a:solidFill>
                  <a:schemeClr val="tx1"/>
                </a:solidFill>
                <a:latin typeface="Cambria" panose="02040503050406030204" pitchFamily="18" charset="0"/>
              </a:rPr>
              <a:t>diferencia: </a:t>
            </a:r>
            <a:r>
              <a:rPr lang="es-MX" i="1" dirty="0">
                <a:solidFill>
                  <a:schemeClr val="tx1"/>
                </a:solidFill>
                <a:latin typeface="Cambria" panose="02040503050406030204" pitchFamily="18" charset="0"/>
              </a:rPr>
              <a:t>lo femenino</a:t>
            </a:r>
            <a:r>
              <a:rPr lang="es-MX" dirty="0">
                <a:solidFill>
                  <a:schemeClr val="tx1"/>
                </a:solidFill>
                <a:latin typeface="Cambria" panose="02040503050406030204" pitchFamily="18" charset="0"/>
              </a:rPr>
              <a:t>.  </a:t>
            </a:r>
            <a:endParaRPr lang="es-MX" dirty="0">
              <a:solidFill>
                <a:schemeClr val="tx1"/>
              </a:solidFill>
            </a:endParaRPr>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768901" y="2222287"/>
            <a:ext cx="7861392" cy="4527834"/>
          </a:xfrm>
        </p:spPr>
        <p:txBody>
          <a:bodyPr>
            <a:normAutofit/>
          </a:bodyPr>
          <a:lstStyle/>
          <a:p>
            <a:pPr algn="just"/>
            <a:r>
              <a:rPr lang="es-MX" sz="2200" dirty="0">
                <a:solidFill>
                  <a:schemeClr val="bg1"/>
                </a:solidFill>
                <a:latin typeface="Cambria" panose="02040503050406030204" pitchFamily="18" charset="0"/>
              </a:rPr>
              <a:t>Ello implica un proceso de reconversión subjetiva desde lo inconsciente, aceptando el lugar que ocupamos en referencia al Otro, (al orden cultural),  re-significando el lugar sociodiscursivo propio; asumiendo plenamente la alteridad o la diferencia que le representamos al Otro.  </a:t>
            </a:r>
          </a:p>
          <a:p>
            <a:pPr algn="just"/>
            <a:r>
              <a:rPr lang="es-MX" sz="2200" dirty="0">
                <a:solidFill>
                  <a:schemeClr val="bg1"/>
                </a:solidFill>
                <a:latin typeface="Cambria" panose="02040503050406030204" pitchFamily="18" charset="0"/>
              </a:rPr>
              <a:t>“Llegar a ocupar el lugar de la diferencia”, pero haciéndola propia, convertirla en nuestra mismidad. Siendo entes discursivos diferentes a la unicidad de la masculinidad. </a:t>
            </a:r>
            <a:r>
              <a:rPr lang="es-MX" sz="2200" dirty="0">
                <a:solidFill>
                  <a:schemeClr val="bg1"/>
                </a:solidFill>
                <a:effectLst>
                  <a:outerShdw blurRad="38100" dist="38100" dir="2700000" algn="tl">
                    <a:srgbClr val="000000">
                      <a:alpha val="43137"/>
                    </a:srgbClr>
                  </a:outerShdw>
                </a:effectLst>
                <a:latin typeface="Cambria" panose="02040503050406030204" pitchFamily="18" charset="0"/>
              </a:rPr>
              <a:t>Hablar desde la razón masculina sólo refuerza el único y hegemónico lugar privilegiado del Homo.</a:t>
            </a:r>
          </a:p>
          <a:p>
            <a:pPr marL="0" indent="0" algn="just">
              <a:buNone/>
            </a:pPr>
            <a:endParaRPr lang="es-MX" dirty="0"/>
          </a:p>
        </p:txBody>
      </p:sp>
    </p:spTree>
    <p:extLst>
      <p:ext uri="{BB962C8B-B14F-4D97-AF65-F5344CB8AC3E}">
        <p14:creationId xmlns:p14="http://schemas.microsoft.com/office/powerpoint/2010/main" xmlns="" val="152678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9997" y="110359"/>
            <a:ext cx="7955631" cy="1765738"/>
          </a:xfrm>
        </p:spPr>
        <p:txBody>
          <a:bodyPr/>
          <a:lstStyle/>
          <a:p>
            <a:r>
              <a:rPr lang="es-MX" sz="3000" dirty="0" smtClean="0"/>
              <a:t>Una consecuencia de la razón masculina: el discurso de lo público </a:t>
            </a:r>
            <a:r>
              <a:rPr lang="es-MX" sz="3000" dirty="0" err="1" smtClean="0"/>
              <a:t>forcluyó</a:t>
            </a:r>
            <a:r>
              <a:rPr lang="es-MX" sz="3000" dirty="0" smtClean="0"/>
              <a:t>, rechazó lo femenino </a:t>
            </a:r>
            <a:endParaRPr lang="es-MX" sz="3000"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4294967295"/>
          </p:nvPr>
        </p:nvSpPr>
        <p:spPr>
          <a:xfrm>
            <a:off x="409903" y="2222500"/>
            <a:ext cx="7924844" cy="4635500"/>
          </a:xfrm>
        </p:spPr>
        <p:txBody>
          <a:bodyPr>
            <a:normAutofit/>
          </a:bodyPr>
          <a:lstStyle/>
          <a:p>
            <a:pPr marL="0" indent="0" algn="just">
              <a:buNone/>
            </a:pPr>
            <a:r>
              <a:rPr lang="es-MX" sz="2400" dirty="0">
                <a:solidFill>
                  <a:schemeClr val="bg1"/>
                </a:solidFill>
                <a:latin typeface="Cambria" panose="02040503050406030204" pitchFamily="18" charset="0"/>
              </a:rPr>
              <a:t>Lo público se construyó pretendiendo excluir o delimitar en otro </a:t>
            </a:r>
            <a:r>
              <a:rPr lang="es-MX" sz="2400" dirty="0" smtClean="0">
                <a:solidFill>
                  <a:schemeClr val="bg1"/>
                </a:solidFill>
                <a:latin typeface="Cambria" panose="02040503050406030204" pitchFamily="18" charset="0"/>
              </a:rPr>
              <a:t>campo: </a:t>
            </a:r>
            <a:r>
              <a:rPr lang="es-MX" sz="2400" dirty="0">
                <a:solidFill>
                  <a:schemeClr val="bg1"/>
                </a:solidFill>
                <a:latin typeface="Cambria" panose="02040503050406030204" pitchFamily="18" charset="0"/>
              </a:rPr>
              <a:t>el privado o doméstico,  la dimensión del deseo y  los afectos que domeñan o </a:t>
            </a:r>
            <a:r>
              <a:rPr lang="es-MX" sz="2400" dirty="0" smtClean="0">
                <a:solidFill>
                  <a:schemeClr val="bg1"/>
                </a:solidFill>
                <a:latin typeface="Cambria" panose="02040503050406030204" pitchFamily="18" charset="0"/>
              </a:rPr>
              <a:t>“sujetan </a:t>
            </a:r>
            <a:r>
              <a:rPr lang="es-MX" sz="2400" dirty="0">
                <a:solidFill>
                  <a:schemeClr val="bg1"/>
                </a:solidFill>
                <a:latin typeface="Cambria" panose="02040503050406030204" pitchFamily="18" charset="0"/>
              </a:rPr>
              <a:t>al </a:t>
            </a:r>
            <a:r>
              <a:rPr lang="es-MX" sz="2400" dirty="0" smtClean="0">
                <a:solidFill>
                  <a:schemeClr val="bg1"/>
                </a:solidFill>
                <a:latin typeface="Cambria" panose="02040503050406030204" pitchFamily="18" charset="0"/>
              </a:rPr>
              <a:t>sujeto.”  </a:t>
            </a:r>
            <a:r>
              <a:rPr lang="es-MX" sz="2400" dirty="0">
                <a:solidFill>
                  <a:schemeClr val="bg1"/>
                </a:solidFill>
                <a:latin typeface="Cambria" panose="02040503050406030204" pitchFamily="18" charset="0"/>
              </a:rPr>
              <a:t>Lo público se con-formó a partir de la </a:t>
            </a:r>
            <a:r>
              <a:rPr lang="es-MX" sz="2400" b="1" dirty="0">
                <a:solidFill>
                  <a:schemeClr val="bg1"/>
                </a:solidFill>
                <a:latin typeface="Cambria" panose="02040503050406030204" pitchFamily="18" charset="0"/>
              </a:rPr>
              <a:t>re-presentación o abstracción del sujeto como “ciudadano”</a:t>
            </a:r>
            <a:r>
              <a:rPr lang="es-MX" sz="2400" dirty="0">
                <a:solidFill>
                  <a:schemeClr val="bg1"/>
                </a:solidFill>
                <a:latin typeface="Cambria" panose="02040503050406030204" pitchFamily="18" charset="0"/>
              </a:rPr>
              <a:t>, como “ente ético-racional”, como </a:t>
            </a:r>
            <a:r>
              <a:rPr lang="es-MX" sz="2400" i="1" dirty="0" err="1">
                <a:solidFill>
                  <a:schemeClr val="bg1"/>
                </a:solidFill>
                <a:latin typeface="Cambria" panose="02040503050406030204" pitchFamily="18" charset="0"/>
              </a:rPr>
              <a:t>zoon</a:t>
            </a:r>
            <a:r>
              <a:rPr lang="es-MX" sz="2400" i="1" dirty="0">
                <a:solidFill>
                  <a:schemeClr val="bg1"/>
                </a:solidFill>
                <a:latin typeface="Cambria" panose="02040503050406030204" pitchFamily="18" charset="0"/>
              </a:rPr>
              <a:t> </a:t>
            </a:r>
            <a:r>
              <a:rPr lang="es-MX" sz="2400" i="1" dirty="0" err="1" smtClean="0">
                <a:solidFill>
                  <a:schemeClr val="bg1"/>
                </a:solidFill>
                <a:latin typeface="Cambria" panose="02040503050406030204" pitchFamily="18" charset="0"/>
              </a:rPr>
              <a:t>politikon</a:t>
            </a:r>
            <a:r>
              <a:rPr lang="es-MX" sz="2400" i="1" dirty="0" smtClean="0">
                <a:solidFill>
                  <a:schemeClr val="bg1"/>
                </a:solidFill>
                <a:latin typeface="Cambria" panose="02040503050406030204" pitchFamily="18" charset="0"/>
              </a:rPr>
              <a:t>; </a:t>
            </a:r>
            <a:r>
              <a:rPr lang="es-MX" sz="2400" i="1" dirty="0">
                <a:solidFill>
                  <a:schemeClr val="bg1"/>
                </a:solidFill>
                <a:latin typeface="Cambria" panose="02040503050406030204" pitchFamily="18" charset="0"/>
              </a:rPr>
              <a:t>La Mujer</a:t>
            </a:r>
            <a:r>
              <a:rPr lang="es-MX" sz="2400" dirty="0">
                <a:solidFill>
                  <a:schemeClr val="bg1"/>
                </a:solidFill>
                <a:latin typeface="Cambria" panose="02040503050406030204" pitchFamily="18" charset="0"/>
              </a:rPr>
              <a:t> no fue incluida como ente ético-racional para lo público. Esto porque desde el origen de los tiempos </a:t>
            </a:r>
            <a:r>
              <a:rPr lang="es-MX" sz="2400" dirty="0" smtClean="0">
                <a:solidFill>
                  <a:schemeClr val="bg1"/>
                </a:solidFill>
                <a:latin typeface="Cambria" panose="02040503050406030204" pitchFamily="18" charset="0"/>
              </a:rPr>
              <a:t>histórica-social </a:t>
            </a:r>
            <a:r>
              <a:rPr lang="es-MX" sz="2400" dirty="0">
                <a:solidFill>
                  <a:schemeClr val="bg1"/>
                </a:solidFill>
                <a:latin typeface="Cambria" panose="02040503050406030204" pitchFamily="18" charset="0"/>
              </a:rPr>
              <a:t>y </a:t>
            </a:r>
            <a:r>
              <a:rPr lang="es-MX" sz="2400" dirty="0" smtClean="0">
                <a:solidFill>
                  <a:schemeClr val="bg1"/>
                </a:solidFill>
                <a:latin typeface="Cambria" panose="02040503050406030204" pitchFamily="18" charset="0"/>
              </a:rPr>
              <a:t>culturalmente </a:t>
            </a:r>
            <a:r>
              <a:rPr lang="es-MX" sz="2400" dirty="0">
                <a:solidFill>
                  <a:schemeClr val="bg1"/>
                </a:solidFill>
                <a:latin typeface="Cambria" panose="02040503050406030204" pitchFamily="18" charset="0"/>
              </a:rPr>
              <a:t>se la objetivó, se la re-presentó  como la </a:t>
            </a:r>
            <a:r>
              <a:rPr lang="es-MX" sz="2400" i="1" dirty="0">
                <a:solidFill>
                  <a:schemeClr val="bg1"/>
                </a:solidFill>
                <a:latin typeface="Cambria" panose="02040503050406030204" pitchFamily="18" charset="0"/>
              </a:rPr>
              <a:t>Madre-Tierra</a:t>
            </a:r>
            <a:r>
              <a:rPr lang="es-MX" sz="2400" dirty="0">
                <a:solidFill>
                  <a:schemeClr val="bg1"/>
                </a:solidFill>
                <a:latin typeface="Cambria" panose="02040503050406030204" pitchFamily="18" charset="0"/>
              </a:rPr>
              <a:t>, </a:t>
            </a:r>
            <a:r>
              <a:rPr lang="es-MX" sz="2400" i="1" dirty="0">
                <a:solidFill>
                  <a:schemeClr val="bg1"/>
                </a:solidFill>
                <a:latin typeface="Cambria" panose="02040503050406030204" pitchFamily="18" charset="0"/>
              </a:rPr>
              <a:t>La Fecundidad</a:t>
            </a:r>
            <a:r>
              <a:rPr lang="es-MX" sz="2400" dirty="0">
                <a:solidFill>
                  <a:schemeClr val="bg1"/>
                </a:solidFill>
                <a:latin typeface="Cambria" panose="02040503050406030204" pitchFamily="18" charset="0"/>
              </a:rPr>
              <a:t>, </a:t>
            </a:r>
            <a:r>
              <a:rPr lang="es-MX" sz="2400" i="1" dirty="0">
                <a:solidFill>
                  <a:schemeClr val="bg1"/>
                </a:solidFill>
                <a:latin typeface="Cambria" panose="02040503050406030204" pitchFamily="18" charset="0"/>
              </a:rPr>
              <a:t>La </a:t>
            </a:r>
            <a:r>
              <a:rPr lang="es-MX" sz="2400" i="1" dirty="0" smtClean="0">
                <a:solidFill>
                  <a:schemeClr val="bg1"/>
                </a:solidFill>
                <a:latin typeface="Cambria" panose="02040503050406030204" pitchFamily="18" charset="0"/>
              </a:rPr>
              <a:t>Fertilidad, La Vida</a:t>
            </a:r>
            <a:r>
              <a:rPr lang="es-MX" sz="2400" dirty="0">
                <a:solidFill>
                  <a:schemeClr val="bg1"/>
                </a:solidFill>
                <a:latin typeface="Cambria" panose="02040503050406030204" pitchFamily="18" charset="0"/>
              </a:rPr>
              <a:t>, etc. </a:t>
            </a:r>
            <a:endParaRPr lang="es-MX" sz="2400" dirty="0"/>
          </a:p>
        </p:txBody>
      </p:sp>
    </p:spTree>
    <p:extLst>
      <p:ext uri="{BB962C8B-B14F-4D97-AF65-F5344CB8AC3E}">
        <p14:creationId xmlns:p14="http://schemas.microsoft.com/office/powerpoint/2010/main" xmlns="" val="1034186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a:t>Incluir lo femenino y hablar desde la feminidad</a:t>
            </a:r>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4294967295"/>
          </p:nvPr>
        </p:nvSpPr>
        <p:spPr>
          <a:xfrm>
            <a:off x="346840" y="2222500"/>
            <a:ext cx="8592207" cy="4635500"/>
          </a:xfrm>
        </p:spPr>
        <p:txBody>
          <a:bodyPr>
            <a:normAutofit/>
          </a:bodyPr>
          <a:lstStyle/>
          <a:p>
            <a:pPr marL="0" indent="0" algn="just">
              <a:buNone/>
            </a:pPr>
            <a:r>
              <a:rPr lang="es-MX" sz="2600" dirty="0">
                <a:solidFill>
                  <a:schemeClr val="bg1"/>
                </a:solidFill>
                <a:latin typeface="Cambria" panose="02040503050406030204" pitchFamily="18" charset="0"/>
              </a:rPr>
              <a:t>La cultura </a:t>
            </a:r>
            <a:r>
              <a:rPr lang="es-MX" sz="2600" dirty="0" smtClean="0">
                <a:solidFill>
                  <a:schemeClr val="bg1"/>
                </a:solidFill>
                <a:latin typeface="Cambria" panose="02040503050406030204" pitchFamily="18" charset="0"/>
              </a:rPr>
              <a:t>instaló a </a:t>
            </a:r>
            <a:r>
              <a:rPr lang="es-MX" sz="2600" i="1" dirty="0" smtClean="0">
                <a:solidFill>
                  <a:schemeClr val="bg1"/>
                </a:solidFill>
                <a:latin typeface="Cambria" panose="02040503050406030204" pitchFamily="18" charset="0"/>
              </a:rPr>
              <a:t>La Mujer</a:t>
            </a:r>
            <a:r>
              <a:rPr lang="es-MX" sz="2600" dirty="0" smtClean="0">
                <a:solidFill>
                  <a:schemeClr val="bg1"/>
                </a:solidFill>
                <a:latin typeface="Cambria" panose="02040503050406030204" pitchFamily="18" charset="0"/>
              </a:rPr>
              <a:t> como </a:t>
            </a:r>
            <a:r>
              <a:rPr lang="es-MX" sz="2600" dirty="0">
                <a:solidFill>
                  <a:schemeClr val="bg1"/>
                </a:solidFill>
                <a:latin typeface="Cambria" panose="02040503050406030204" pitchFamily="18" charset="0"/>
              </a:rPr>
              <a:t>el objeto privilegiado del deseo del Otro; </a:t>
            </a:r>
            <a:r>
              <a:rPr lang="es-MX" sz="2600" b="1" dirty="0">
                <a:solidFill>
                  <a:schemeClr val="bg1"/>
                </a:solidFill>
                <a:latin typeface="Cambria" panose="02040503050406030204" pitchFamily="18" charset="0"/>
              </a:rPr>
              <a:t>es decir, el objeto más preciado de la cultura. Pero no el sujeto más preciado de la cultura.</a:t>
            </a:r>
            <a:r>
              <a:rPr lang="es-MX" sz="2600" dirty="0">
                <a:solidFill>
                  <a:schemeClr val="bg1"/>
                </a:solidFill>
                <a:latin typeface="Cambria" panose="02040503050406030204" pitchFamily="18" charset="0"/>
              </a:rPr>
              <a:t>  Ese es el origen de todos los pre-juicios </a:t>
            </a:r>
            <a:r>
              <a:rPr lang="es-MX" sz="2600" dirty="0" smtClean="0">
                <a:solidFill>
                  <a:schemeClr val="bg1"/>
                </a:solidFill>
                <a:latin typeface="Cambria" panose="02040503050406030204" pitchFamily="18" charset="0"/>
              </a:rPr>
              <a:t>sexistas sobre </a:t>
            </a:r>
            <a:r>
              <a:rPr lang="es-MX" sz="2600" i="1" dirty="0">
                <a:solidFill>
                  <a:schemeClr val="bg1"/>
                </a:solidFill>
                <a:latin typeface="Cambria" panose="02040503050406030204" pitchFamily="18" charset="0"/>
              </a:rPr>
              <a:t>La Mujer,</a:t>
            </a:r>
            <a:r>
              <a:rPr lang="es-MX" sz="2600" dirty="0">
                <a:solidFill>
                  <a:schemeClr val="bg1"/>
                </a:solidFill>
                <a:latin typeface="Cambria" panose="02040503050406030204" pitchFamily="18" charset="0"/>
              </a:rPr>
              <a:t> que se basan </a:t>
            </a:r>
            <a:r>
              <a:rPr lang="es-MX" sz="2600" dirty="0" smtClean="0">
                <a:solidFill>
                  <a:schemeClr val="bg1"/>
                </a:solidFill>
                <a:latin typeface="Cambria" panose="02040503050406030204" pitchFamily="18" charset="0"/>
              </a:rPr>
              <a:t>o tienen su raíz en </a:t>
            </a:r>
            <a:r>
              <a:rPr lang="es-MX" sz="2600" dirty="0">
                <a:solidFill>
                  <a:schemeClr val="bg1"/>
                </a:solidFill>
                <a:latin typeface="Cambria" panose="02040503050406030204" pitchFamily="18" charset="0"/>
              </a:rPr>
              <a:t>objetivarla, en hacerla el objeto privilegiado del deseo del Otro (del orden cultural). </a:t>
            </a:r>
            <a:r>
              <a:rPr lang="es-MX" sz="2600" dirty="0" smtClean="0">
                <a:solidFill>
                  <a:schemeClr val="bg1"/>
                </a:solidFill>
                <a:latin typeface="Cambria" panose="02040503050406030204" pitchFamily="18" charset="0"/>
              </a:rPr>
              <a:t>De concebirla como el fetiche cultural por excelencia. </a:t>
            </a:r>
            <a:endParaRPr lang="es-MX" sz="2600" dirty="0">
              <a:solidFill>
                <a:schemeClr val="bg1"/>
              </a:solidFill>
              <a:latin typeface="Cambria" panose="02040503050406030204" pitchFamily="18" charset="0"/>
            </a:endParaRPr>
          </a:p>
          <a:p>
            <a:pPr marL="0" indent="0" algn="just">
              <a:buNone/>
            </a:pPr>
            <a:endParaRPr lang="es-MX" dirty="0"/>
          </a:p>
        </p:txBody>
      </p:sp>
    </p:spTree>
    <p:extLst>
      <p:ext uri="{BB962C8B-B14F-4D97-AF65-F5344CB8AC3E}">
        <p14:creationId xmlns:p14="http://schemas.microsoft.com/office/powerpoint/2010/main" xmlns="" val="2619493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a:bodyPr>
          <a:lstStyle/>
          <a:p>
            <a:r>
              <a:rPr lang="es-MX" dirty="0" smtClean="0"/>
              <a:t>A manera de conclusión</a:t>
            </a:r>
            <a:endParaRPr lang="es-MX"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626724" y="2229491"/>
            <a:ext cx="7972746" cy="4679879"/>
          </a:xfrm>
        </p:spPr>
        <p:txBody>
          <a:bodyPr>
            <a:normAutofit/>
          </a:bodyPr>
          <a:lstStyle/>
          <a:p>
            <a:pPr algn="just"/>
            <a:r>
              <a:rPr lang="es-MX" sz="2200" dirty="0">
                <a:solidFill>
                  <a:schemeClr val="bg1"/>
                </a:solidFill>
                <a:latin typeface="Cambria" panose="02040503050406030204" pitchFamily="18" charset="0"/>
              </a:rPr>
              <a:t>Básicamente, </a:t>
            </a:r>
            <a:r>
              <a:rPr lang="es-MX" sz="2200" b="1" dirty="0">
                <a:solidFill>
                  <a:schemeClr val="bg1"/>
                </a:solidFill>
                <a:latin typeface="Cambria" panose="02040503050406030204" pitchFamily="18" charset="0"/>
              </a:rPr>
              <a:t>trascender </a:t>
            </a:r>
            <a:r>
              <a:rPr lang="es-MX" sz="2200" b="1" i="1" dirty="0">
                <a:solidFill>
                  <a:schemeClr val="bg1"/>
                </a:solidFill>
                <a:latin typeface="Cambria" panose="02040503050406030204" pitchFamily="18" charset="0"/>
              </a:rPr>
              <a:t>el masculino genérico</a:t>
            </a:r>
            <a:r>
              <a:rPr lang="es-MX" sz="2200" dirty="0">
                <a:solidFill>
                  <a:schemeClr val="bg1"/>
                </a:solidFill>
                <a:latin typeface="Cambria" panose="02040503050406030204" pitchFamily="18" charset="0"/>
              </a:rPr>
              <a:t> es hacer aparecer la experiencia de vida diferenciada y diversa de las personas concretas y singulares existentes. En este caso,  a más de la mitad de las </a:t>
            </a:r>
            <a:r>
              <a:rPr lang="es-MX" sz="2200" dirty="0" smtClean="0">
                <a:solidFill>
                  <a:schemeClr val="bg1"/>
                </a:solidFill>
                <a:latin typeface="Cambria" panose="02040503050406030204" pitchFamily="18" charset="0"/>
              </a:rPr>
              <a:t>personas </a:t>
            </a:r>
            <a:r>
              <a:rPr lang="es-MX" sz="2200" dirty="0">
                <a:solidFill>
                  <a:schemeClr val="bg1"/>
                </a:solidFill>
                <a:latin typeface="Cambria" panose="02040503050406030204" pitchFamily="18" charset="0"/>
              </a:rPr>
              <a:t>sexuadas femeninamente. </a:t>
            </a:r>
          </a:p>
          <a:p>
            <a:pPr algn="just"/>
            <a:r>
              <a:rPr lang="es-MX" sz="2200" dirty="0">
                <a:solidFill>
                  <a:schemeClr val="bg1"/>
                </a:solidFill>
                <a:latin typeface="Cambria" panose="02040503050406030204" pitchFamily="18" charset="0"/>
              </a:rPr>
              <a:t>Para poder </a:t>
            </a:r>
            <a:r>
              <a:rPr lang="es-MX" sz="2200" b="1" dirty="0">
                <a:solidFill>
                  <a:schemeClr val="bg1"/>
                </a:solidFill>
                <a:latin typeface="Cambria" panose="02040503050406030204" pitchFamily="18" charset="0"/>
              </a:rPr>
              <a:t>asumir de manera “natural” el lenguaje incluyente</a:t>
            </a:r>
            <a:r>
              <a:rPr lang="es-MX" sz="2200" dirty="0">
                <a:solidFill>
                  <a:schemeClr val="bg1"/>
                </a:solidFill>
                <a:latin typeface="Cambria" panose="02040503050406030204" pitchFamily="18" charset="0"/>
              </a:rPr>
              <a:t>: nombrarnos desde la feminidad, </a:t>
            </a:r>
            <a:r>
              <a:rPr lang="es-MX" sz="2200" dirty="0" smtClean="0">
                <a:solidFill>
                  <a:schemeClr val="bg1"/>
                </a:solidFill>
                <a:latin typeface="Cambria" panose="02040503050406030204" pitchFamily="18" charset="0"/>
              </a:rPr>
              <a:t>y nombrar lo femenino, se </a:t>
            </a:r>
            <a:r>
              <a:rPr lang="es-MX" sz="2200" dirty="0">
                <a:solidFill>
                  <a:schemeClr val="bg1"/>
                </a:solidFill>
                <a:latin typeface="Cambria" panose="02040503050406030204" pitchFamily="18" charset="0"/>
              </a:rPr>
              <a:t>impone hacer consciente el lugar sociodiscursivo que está en nuestro inconsciente y desde el cual hablamos. Sólo así podremos dejar de utilizar siempre el masculino genérico para nominar la realidad, para sí nombrar a las mujeres,  y para lograr nombrarnos a nosotras mismas en femenino</a:t>
            </a:r>
            <a:r>
              <a:rPr lang="es-MX" sz="2200" dirty="0" smtClean="0">
                <a:solidFill>
                  <a:schemeClr val="bg1"/>
                </a:solidFill>
                <a:latin typeface="Cambria" panose="02040503050406030204" pitchFamily="18" charset="0"/>
              </a:rPr>
              <a:t>.</a:t>
            </a:r>
          </a:p>
          <a:p>
            <a:pPr algn="just"/>
            <a:endParaRPr lang="es-MX" sz="2200" dirty="0">
              <a:solidFill>
                <a:schemeClr val="bg1"/>
              </a:solidFill>
              <a:latin typeface="Cambria" panose="02040503050406030204" pitchFamily="18" charset="0"/>
            </a:endParaRPr>
          </a:p>
          <a:p>
            <a:pPr marL="0" indent="0" algn="just">
              <a:buNone/>
            </a:pPr>
            <a:endParaRPr lang="es-MX" dirty="0"/>
          </a:p>
        </p:txBody>
      </p:sp>
    </p:spTree>
    <p:extLst>
      <p:ext uri="{BB962C8B-B14F-4D97-AF65-F5344CB8AC3E}">
        <p14:creationId xmlns:p14="http://schemas.microsoft.com/office/powerpoint/2010/main" xmlns="" val="323891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a:bodyPr>
          <a:lstStyle/>
          <a:p>
            <a:r>
              <a:rPr lang="es-MX" sz="4000" b="1" dirty="0">
                <a:latin typeface="Cambria" panose="02040503050406030204" pitchFamily="18" charset="0"/>
              </a:rPr>
              <a:t>¿Qué es el lenguaje?</a:t>
            </a:r>
            <a:endParaRPr lang="es-MX" sz="4000" dirty="0">
              <a:latin typeface="Cambria" panose="02040503050406030204" pitchFamily="18" charset="0"/>
            </a:endParaRPr>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6" y="2448318"/>
            <a:ext cx="7524003" cy="3636510"/>
          </a:xfrm>
        </p:spPr>
        <p:txBody>
          <a:bodyPr>
            <a:normAutofit fontScale="92500" lnSpcReduction="10000"/>
          </a:bodyPr>
          <a:lstStyle/>
          <a:p>
            <a:pPr algn="just"/>
            <a:r>
              <a:rPr lang="es-MX" sz="2800" dirty="0">
                <a:solidFill>
                  <a:schemeClr val="bg1"/>
                </a:solidFill>
                <a:latin typeface="Cambria" panose="02040503050406030204" pitchFamily="18" charset="0"/>
              </a:rPr>
              <a:t>El lenguaje es la herramienta o elemento cognitivo para idear o </a:t>
            </a:r>
            <a:r>
              <a:rPr lang="es-MX" sz="2800" b="1" dirty="0">
                <a:solidFill>
                  <a:schemeClr val="bg1"/>
                </a:solidFill>
                <a:latin typeface="Cambria" panose="02040503050406030204" pitchFamily="18" charset="0"/>
              </a:rPr>
              <a:t>re-presentar la realidad</a:t>
            </a:r>
            <a:r>
              <a:rPr lang="es-MX" sz="2800" dirty="0">
                <a:solidFill>
                  <a:schemeClr val="bg1"/>
                </a:solidFill>
                <a:latin typeface="Cambria" panose="02040503050406030204" pitchFamily="18" charset="0"/>
              </a:rPr>
              <a:t>; para insertarnos en el concierto colectivo de la comunicación. No existe otra forma de expresar la experiencia de vida de los sujetos si no es a través de </a:t>
            </a:r>
            <a:r>
              <a:rPr lang="es-MX" sz="2800" b="1" dirty="0">
                <a:solidFill>
                  <a:schemeClr val="bg1"/>
                </a:solidFill>
                <a:latin typeface="Cambria" panose="02040503050406030204" pitchFamily="18" charset="0"/>
              </a:rPr>
              <a:t>la palabra</a:t>
            </a:r>
            <a:r>
              <a:rPr lang="es-MX" sz="2800" dirty="0">
                <a:solidFill>
                  <a:schemeClr val="bg1"/>
                </a:solidFill>
                <a:latin typeface="Cambria" panose="02040503050406030204" pitchFamily="18" charset="0"/>
              </a:rPr>
              <a:t>, porque toda experiencia es llevada al pensamiento-lenguaje. La experiencia no puede ser vivida, comunicada o transferida, si no se “le apalabra”, si no se la dice. </a:t>
            </a:r>
          </a:p>
          <a:p>
            <a:endParaRPr lang="es-MX" dirty="0"/>
          </a:p>
        </p:txBody>
      </p:sp>
    </p:spTree>
    <p:extLst>
      <p:ext uri="{BB962C8B-B14F-4D97-AF65-F5344CB8AC3E}">
        <p14:creationId xmlns:p14="http://schemas.microsoft.com/office/powerpoint/2010/main" xmlns="" val="760829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 manera de conclusión</a:t>
            </a:r>
            <a:endParaRPr lang="es-MX" dirty="0"/>
          </a:p>
        </p:txBody>
      </p:sp>
      <p:sp>
        <p:nvSpPr>
          <p:cNvPr id="3" name="2 Marcador de contenido"/>
          <p:cNvSpPr>
            <a:spLocks noGrp="1"/>
          </p:cNvSpPr>
          <p:nvPr>
            <p:ph idx="1"/>
          </p:nvPr>
        </p:nvSpPr>
        <p:spPr>
          <a:xfrm>
            <a:off x="809997" y="2033752"/>
            <a:ext cx="7876803" cy="4477407"/>
          </a:xfrm>
        </p:spPr>
        <p:txBody>
          <a:bodyPr>
            <a:normAutofit/>
          </a:bodyPr>
          <a:lstStyle/>
          <a:p>
            <a:pPr algn="just"/>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Los hombres </a:t>
            </a:r>
            <a:r>
              <a:rPr lang="es-MX" sz="2400" dirty="0">
                <a:solidFill>
                  <a:schemeClr val="bg1"/>
                </a:solidFill>
                <a:latin typeface="Cambria" panose="02040503050406030204" pitchFamily="18" charset="0"/>
              </a:rPr>
              <a:t>para nominarse ellos mismos, en su unicidad personal,  sí pueden  hablar desde el lugar discursivo de la masculinidad. Pero, para referirse a otras personas, sexuadas diferentes, o pertenecientes a realidades sociales diversas, </a:t>
            </a:r>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deben </a:t>
            </a:r>
            <a:r>
              <a:rPr lang="es-MX" sz="2400" dirty="0" err="1">
                <a:solidFill>
                  <a:schemeClr val="bg1"/>
                </a:solidFill>
                <a:effectLst>
                  <a:outerShdw blurRad="38100" dist="38100" dir="2700000" algn="tl">
                    <a:srgbClr val="000000">
                      <a:alpha val="43137"/>
                    </a:srgbClr>
                  </a:outerShdw>
                </a:effectLst>
                <a:latin typeface="Cambria" panose="02040503050406030204" pitchFamily="18" charset="0"/>
              </a:rPr>
              <a:t>resignificar</a:t>
            </a:r>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 el lugar  discursivo de </a:t>
            </a:r>
            <a:r>
              <a:rPr lang="es-MX" sz="2400" i="1" dirty="0">
                <a:solidFill>
                  <a:schemeClr val="bg1"/>
                </a:solidFill>
                <a:effectLst>
                  <a:outerShdw blurRad="38100" dist="38100" dir="2700000" algn="tl">
                    <a:srgbClr val="000000">
                      <a:alpha val="43137"/>
                    </a:srgbClr>
                  </a:outerShdw>
                </a:effectLst>
                <a:latin typeface="Cambria" panose="02040503050406030204" pitchFamily="18" charset="0"/>
              </a:rPr>
              <a:t>la razón masculina</a:t>
            </a:r>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  ya no como el único, ni como el privilegiado, o por encima de los otros. </a:t>
            </a:r>
            <a:endParaRPr lang="es-MX" sz="2400" dirty="0" smtClean="0">
              <a:solidFill>
                <a:schemeClr val="bg1"/>
              </a:solidFill>
              <a:effectLst>
                <a:outerShdw blurRad="38100" dist="38100" dir="2700000" algn="tl">
                  <a:srgbClr val="000000">
                    <a:alpha val="43137"/>
                  </a:srgbClr>
                </a:outerShdw>
              </a:effectLst>
              <a:latin typeface="Cambria" panose="02040503050406030204" pitchFamily="18" charset="0"/>
            </a:endParaRPr>
          </a:p>
          <a:p>
            <a:pPr algn="just"/>
            <a:r>
              <a:rPr lang="es-MX" sz="2400" dirty="0" smtClean="0">
                <a:solidFill>
                  <a:schemeClr val="bg1"/>
                </a:solidFill>
                <a:latin typeface="Cambria" panose="02040503050406030204" pitchFamily="18" charset="0"/>
              </a:rPr>
              <a:t>La </a:t>
            </a:r>
            <a:r>
              <a:rPr lang="es-MX" sz="2400" dirty="0">
                <a:solidFill>
                  <a:schemeClr val="bg1"/>
                </a:solidFill>
                <a:latin typeface="Cambria" panose="02040503050406030204" pitchFamily="18" charset="0"/>
              </a:rPr>
              <a:t>realidad no es única ni homogénea, y no tiene porqué ser nombrada como si lo fuera.  </a:t>
            </a:r>
            <a:r>
              <a:rPr lang="es-MX" sz="2400" dirty="0">
                <a:solidFill>
                  <a:schemeClr val="bg1"/>
                </a:solidFill>
                <a:effectLst>
                  <a:outerShdw blurRad="38100" dist="38100" dir="2700000" algn="tl">
                    <a:srgbClr val="000000">
                      <a:alpha val="43137"/>
                    </a:srgbClr>
                  </a:outerShdw>
                </a:effectLst>
                <a:latin typeface="Cambria" panose="02040503050406030204" pitchFamily="18" charset="0"/>
              </a:rPr>
              <a:t>La realidad es muy diversa y el lenguaje puede y debe dar cuenta de ello. </a:t>
            </a:r>
          </a:p>
          <a:p>
            <a:endParaRPr lang="es-MX" dirty="0"/>
          </a:p>
        </p:txBody>
      </p:sp>
    </p:spTree>
    <p:extLst>
      <p:ext uri="{BB962C8B-B14F-4D97-AF65-F5344CB8AC3E}">
        <p14:creationId xmlns:p14="http://schemas.microsoft.com/office/powerpoint/2010/main" xmlns="" val="187833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3C5B62-104E-4FB6-B1F5-8983484B4DC9}"/>
              </a:ext>
            </a:extLst>
          </p:cNvPr>
          <p:cNvSpPr>
            <a:spLocks noGrp="1"/>
          </p:cNvSpPr>
          <p:nvPr>
            <p:ph type="ctrTitle"/>
          </p:nvPr>
        </p:nvSpPr>
        <p:spPr>
          <a:xfrm>
            <a:off x="1137517" y="1041400"/>
            <a:ext cx="6858000" cy="2387600"/>
          </a:xfrm>
        </p:spPr>
        <p:txBody>
          <a:bodyPr>
            <a:normAutofit fontScale="90000"/>
          </a:bodyPr>
          <a:lstStyle/>
          <a:p>
            <a:pPr algn="ctr"/>
            <a:r>
              <a:rPr lang="es-MX" sz="3200" b="1" dirty="0">
                <a:effectLst/>
                <a:latin typeface="Cambria" panose="02040503050406030204" pitchFamily="18" charset="0"/>
                <a:ea typeface="Times New Roman" panose="02020603050405020304" pitchFamily="18" charset="0"/>
                <a:cs typeface="Arial" panose="020B0604020202020204" pitchFamily="34" charset="0"/>
              </a:rPr>
              <a:t>Módulo2.  La Inclusión de la alteridad (lo diferente) en el Lenguaje. </a:t>
            </a:r>
            <a:br>
              <a:rPr lang="es-MX" sz="3200" b="1" dirty="0">
                <a:effectLst/>
                <a:latin typeface="Cambria" panose="02040503050406030204" pitchFamily="18" charset="0"/>
                <a:ea typeface="Times New Roman" panose="02020603050405020304" pitchFamily="18" charset="0"/>
                <a:cs typeface="Arial" panose="020B0604020202020204" pitchFamily="34" charset="0"/>
              </a:rPr>
            </a:br>
            <a:r>
              <a:rPr lang="es-MX" sz="3200" b="1" dirty="0">
                <a:effectLst/>
                <a:latin typeface="Cambria" panose="02040503050406030204" pitchFamily="18" charset="0"/>
                <a:ea typeface="Times New Roman" panose="02020603050405020304" pitchFamily="18" charset="0"/>
                <a:cs typeface="Arial" panose="020B0604020202020204" pitchFamily="34" charset="0"/>
              </a:rPr>
              <a:t>Nombrar para existir. </a:t>
            </a:r>
            <a:r>
              <a:rPr lang="es-MX" sz="3200" dirty="0">
                <a:effectLst/>
                <a:latin typeface="Calibri" panose="020F0502020204030204" pitchFamily="34" charset="0"/>
                <a:ea typeface="Calibri" panose="020F0502020204030204" pitchFamily="34" charset="0"/>
                <a:cs typeface="Times New Roman" panose="02020603050405020304" pitchFamily="18" charset="0"/>
              </a:rPr>
              <a:t/>
            </a:r>
            <a:br>
              <a:rPr lang="es-MX" sz="3200" dirty="0">
                <a:effectLst/>
                <a:latin typeface="Calibri" panose="020F0502020204030204" pitchFamily="34" charset="0"/>
                <a:ea typeface="Calibri" panose="020F0502020204030204" pitchFamily="34" charset="0"/>
                <a:cs typeface="Times New Roman" panose="02020603050405020304" pitchFamily="18" charset="0"/>
              </a:rPr>
            </a:br>
            <a:endParaRPr lang="es-MX" sz="8800" dirty="0"/>
          </a:p>
        </p:txBody>
      </p:sp>
      <p:pic>
        <p:nvPicPr>
          <p:cNvPr id="5" name="Imagen 4">
            <a:extLst>
              <a:ext uri="{FF2B5EF4-FFF2-40B4-BE49-F238E27FC236}">
                <a16:creationId xmlns:a16="http://schemas.microsoft.com/office/drawing/2014/main" xmlns="" id="{0238BA96-1CEB-4A90-A6C3-C2D12E8CE384}"/>
              </a:ext>
            </a:extLst>
          </p:cNvPr>
          <p:cNvPicPr>
            <a:picLocks noChangeAspect="1"/>
          </p:cNvPicPr>
          <p:nvPr/>
        </p:nvPicPr>
        <p:blipFill>
          <a:blip r:embed="rId2" cstate="print"/>
          <a:stretch>
            <a:fillRect/>
          </a:stretch>
        </p:blipFill>
        <p:spPr>
          <a:xfrm>
            <a:off x="2246243" y="2562526"/>
            <a:ext cx="4785178" cy="3214568"/>
          </a:xfrm>
          <a:prstGeom prst="rect">
            <a:avLst/>
          </a:prstGeom>
        </p:spPr>
      </p:pic>
    </p:spTree>
    <p:extLst>
      <p:ext uri="{BB962C8B-B14F-4D97-AF65-F5344CB8AC3E}">
        <p14:creationId xmlns:p14="http://schemas.microsoft.com/office/powerpoint/2010/main" xmlns="" val="23507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0CE60D-33B1-4925-AD68-999F5C0CDACE}"/>
              </a:ext>
            </a:extLst>
          </p:cNvPr>
          <p:cNvSpPr>
            <a:spLocks noGrp="1"/>
          </p:cNvSpPr>
          <p:nvPr>
            <p:ph type="title"/>
          </p:nvPr>
        </p:nvSpPr>
        <p:spPr>
          <a:xfrm>
            <a:off x="508001" y="555297"/>
            <a:ext cx="6447501" cy="1320800"/>
          </a:xfrm>
        </p:spPr>
        <p:txBody>
          <a:bodyPr>
            <a:normAutofit fontScale="90000"/>
          </a:bodyPr>
          <a:lstStyle/>
          <a:p>
            <a:r>
              <a:rPr lang="es-MX" sz="3600" dirty="0">
                <a:effectLst/>
                <a:latin typeface="Cambria" panose="02040503050406030204" pitchFamily="18" charset="0"/>
                <a:ea typeface="Calibri" panose="020F0502020204030204" pitchFamily="34" charset="0"/>
                <a:cs typeface="Arial" panose="020B0604020202020204" pitchFamily="34" charset="0"/>
              </a:rPr>
              <a:t>¿Qué es el lenguaje incluyente y por qué es importante su uso? </a:t>
            </a:r>
            <a:r>
              <a:rPr lang="es-MX" sz="3600" dirty="0">
                <a:effectLst/>
                <a:latin typeface="Calibri" panose="020F0502020204030204" pitchFamily="34" charset="0"/>
                <a:ea typeface="Calibri" panose="020F0502020204030204" pitchFamily="34" charset="0"/>
                <a:cs typeface="Times New Roman" panose="02020603050405020304" pitchFamily="18" charset="0"/>
              </a:rPr>
              <a:t/>
            </a:r>
            <a:br>
              <a:rPr lang="es-MX" sz="36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xmlns="" id="{89F5F9F1-DE43-4316-98B9-43BCCFC3343F}"/>
              </a:ext>
            </a:extLst>
          </p:cNvPr>
          <p:cNvSpPr>
            <a:spLocks noGrp="1"/>
          </p:cNvSpPr>
          <p:nvPr>
            <p:ph idx="1"/>
          </p:nvPr>
        </p:nvSpPr>
        <p:spPr>
          <a:xfrm>
            <a:off x="339035" y="2311572"/>
            <a:ext cx="6447501" cy="3880773"/>
          </a:xfrm>
        </p:spPr>
        <p:txBody>
          <a:bodyPr>
            <a:normAutofit lnSpcReduction="10000"/>
          </a:bodyPr>
          <a:lstStyle/>
          <a:p>
            <a:pPr algn="just"/>
            <a:r>
              <a:rPr lang="es-MX" dirty="0">
                <a:solidFill>
                  <a:schemeClr val="bg1"/>
                </a:solidFill>
                <a:latin typeface="+mj-lt"/>
              </a:rPr>
              <a:t>El lenguaje incluyente hace referencia a toda expresión verbal, escrita y visual que utiliza preferiblemente vocabulario neutro, o bien, hace evidente el femenino y masculino. También evita generalizaciones del masculino para situaciones y actividades donde aparecen mujeres y hombres. Nombrar a las mujeres es hacerlas visibles.</a:t>
            </a:r>
          </a:p>
          <a:p>
            <a:pPr algn="just"/>
            <a:endParaRPr lang="es-MX" dirty="0">
              <a:latin typeface="+mj-lt"/>
            </a:endParaRPr>
          </a:p>
          <a:p>
            <a:pPr algn="just"/>
            <a:r>
              <a:rPr lang="es-MX" dirty="0">
                <a:solidFill>
                  <a:srgbClr val="333333"/>
                </a:solidFill>
                <a:latin typeface="+mj-lt"/>
              </a:rPr>
              <a:t>B</a:t>
            </a:r>
            <a:r>
              <a:rPr lang="es-MX" b="0" i="0" dirty="0">
                <a:solidFill>
                  <a:srgbClr val="333333"/>
                </a:solidFill>
                <a:effectLst/>
                <a:latin typeface="+mj-lt"/>
              </a:rPr>
              <a:t>usca dar igual valor a las personas al poner de manifiesto la diversidad que compone a la sociedad y dar visibilidad a quienes en ella participan. De este modo se busca forjar una sociedad integrada que promueva en todo momento la igualdad entre los seres humanos.</a:t>
            </a:r>
            <a:endParaRPr lang="es-MX" dirty="0">
              <a:latin typeface="+mj-lt"/>
            </a:endParaRPr>
          </a:p>
        </p:txBody>
      </p:sp>
      <p:pic>
        <p:nvPicPr>
          <p:cNvPr id="4" name="Picture 2" descr="Ver las imágenes de origen">
            <a:extLst>
              <a:ext uri="{FF2B5EF4-FFF2-40B4-BE49-F238E27FC236}">
                <a16:creationId xmlns:a16="http://schemas.microsoft.com/office/drawing/2014/main" xmlns="" id="{10AC8A24-9A33-46F4-9763-28F277B07DD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537" y="4887310"/>
            <a:ext cx="2214426" cy="13050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937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B22CFB-D750-45CF-9F0C-D90F06DFF2D4}"/>
              </a:ext>
            </a:extLst>
          </p:cNvPr>
          <p:cNvSpPr>
            <a:spLocks noGrp="1"/>
          </p:cNvSpPr>
          <p:nvPr>
            <p:ph type="title"/>
          </p:nvPr>
        </p:nvSpPr>
        <p:spPr>
          <a:xfrm>
            <a:off x="1138622" y="468729"/>
            <a:ext cx="6447501" cy="1320800"/>
          </a:xfrm>
        </p:spPr>
        <p:txBody>
          <a:bodyPr/>
          <a:lstStyle/>
          <a:p>
            <a:r>
              <a:rPr lang="es-MX" sz="3600" dirty="0">
                <a:effectLst/>
                <a:latin typeface="Cambria" panose="02040503050406030204" pitchFamily="18" charset="0"/>
                <a:ea typeface="Calibri" panose="020F0502020204030204" pitchFamily="34" charset="0"/>
                <a:cs typeface="Arial" panose="020B0604020202020204" pitchFamily="34" charset="0"/>
              </a:rPr>
              <a:t>¿Qué es el lenguaje incluyente y por qué es importante su uso? </a:t>
            </a:r>
            <a:endParaRPr lang="es-MX" dirty="0"/>
          </a:p>
        </p:txBody>
      </p:sp>
      <p:sp>
        <p:nvSpPr>
          <p:cNvPr id="3" name="Marcador de contenido 2">
            <a:extLst>
              <a:ext uri="{FF2B5EF4-FFF2-40B4-BE49-F238E27FC236}">
                <a16:creationId xmlns:a16="http://schemas.microsoft.com/office/drawing/2014/main" xmlns="" id="{4B9F5E17-86E2-49A1-B984-ED86AA68DFDB}"/>
              </a:ext>
            </a:extLst>
          </p:cNvPr>
          <p:cNvSpPr>
            <a:spLocks noGrp="1"/>
          </p:cNvSpPr>
          <p:nvPr>
            <p:ph idx="1"/>
          </p:nvPr>
        </p:nvSpPr>
        <p:spPr>
          <a:xfrm>
            <a:off x="744483" y="2517571"/>
            <a:ext cx="4079765" cy="3880773"/>
          </a:xfrm>
        </p:spPr>
        <p:txBody>
          <a:bodyPr>
            <a:normAutofit/>
          </a:bodyPr>
          <a:lstStyle/>
          <a:p>
            <a:pPr algn="just"/>
            <a:r>
              <a:rPr lang="es-MX" sz="2000" dirty="0">
                <a:solidFill>
                  <a:schemeClr val="bg1"/>
                </a:solidFill>
              </a:rPr>
              <a:t>Por medio del lenguaje se puede contribuir a un cambio cultural en favor de la igualdad. Para ello se requiere que las personas nos comprometamos en modificar de manera progresiva tanto nuestras prácticas personales como institucionales.</a:t>
            </a:r>
          </a:p>
        </p:txBody>
      </p:sp>
      <p:pic>
        <p:nvPicPr>
          <p:cNvPr id="2050" name="Picture 2">
            <a:extLst>
              <a:ext uri="{FF2B5EF4-FFF2-40B4-BE49-F238E27FC236}">
                <a16:creationId xmlns:a16="http://schemas.microsoft.com/office/drawing/2014/main" xmlns="" id="{5886C19D-6559-41C2-AE9C-E3E423BAA61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15973" y="2979683"/>
            <a:ext cx="2563997" cy="34186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49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9704AE-0640-45ED-84EF-9C3D579DD83F}"/>
              </a:ext>
            </a:extLst>
          </p:cNvPr>
          <p:cNvSpPr>
            <a:spLocks noGrp="1"/>
          </p:cNvSpPr>
          <p:nvPr>
            <p:ph type="title"/>
          </p:nvPr>
        </p:nvSpPr>
        <p:spPr>
          <a:xfrm>
            <a:off x="809997" y="447188"/>
            <a:ext cx="7524003" cy="970450"/>
          </a:xfrm>
        </p:spPr>
        <p:txBody>
          <a:bodyPr/>
          <a:lstStyle/>
          <a:p>
            <a:r>
              <a:rPr lang="es-MX" sz="3200" dirty="0">
                <a:effectLst/>
                <a:latin typeface="Cambria" panose="02040503050406030204" pitchFamily="18" charset="0"/>
                <a:ea typeface="Calibri" panose="020F0502020204030204" pitchFamily="34" charset="0"/>
                <a:cs typeface="Arial" panose="020B0604020202020204" pitchFamily="34" charset="0"/>
              </a:rPr>
              <a:t>Lo femenino se nombra en lo público, porque ya existe en lo público.  </a:t>
            </a:r>
            <a:endParaRPr lang="es-MX" sz="3600" dirty="0"/>
          </a:p>
        </p:txBody>
      </p:sp>
      <p:sp>
        <p:nvSpPr>
          <p:cNvPr id="3" name="Marcador de contenido 2">
            <a:extLst>
              <a:ext uri="{FF2B5EF4-FFF2-40B4-BE49-F238E27FC236}">
                <a16:creationId xmlns:a16="http://schemas.microsoft.com/office/drawing/2014/main" xmlns="" id="{E5A1B2D8-6AB9-4173-BBCE-2F2F007C7E59}"/>
              </a:ext>
            </a:extLst>
          </p:cNvPr>
          <p:cNvSpPr>
            <a:spLocks noGrp="1"/>
          </p:cNvSpPr>
          <p:nvPr>
            <p:ph idx="1"/>
          </p:nvPr>
        </p:nvSpPr>
        <p:spPr/>
        <p:txBody>
          <a:bodyPr/>
          <a:lstStyle/>
          <a:p>
            <a:endParaRPr lang="es-MX" dirty="0"/>
          </a:p>
        </p:txBody>
      </p:sp>
      <p:pic>
        <p:nvPicPr>
          <p:cNvPr id="5" name="Imagen 4">
            <a:extLst>
              <a:ext uri="{FF2B5EF4-FFF2-40B4-BE49-F238E27FC236}">
                <a16:creationId xmlns:a16="http://schemas.microsoft.com/office/drawing/2014/main" xmlns="" id="{83F26806-FB03-4CAF-82A3-7F15E4331C26}"/>
              </a:ext>
            </a:extLst>
          </p:cNvPr>
          <p:cNvPicPr>
            <a:picLocks noChangeAspect="1"/>
          </p:cNvPicPr>
          <p:nvPr/>
        </p:nvPicPr>
        <p:blipFill>
          <a:blip r:embed="rId2" cstate="print"/>
          <a:stretch>
            <a:fillRect/>
          </a:stretch>
        </p:blipFill>
        <p:spPr>
          <a:xfrm>
            <a:off x="256352" y="2089493"/>
            <a:ext cx="2886478" cy="4182059"/>
          </a:xfrm>
          <a:prstGeom prst="rect">
            <a:avLst/>
          </a:prstGeom>
        </p:spPr>
      </p:pic>
      <p:pic>
        <p:nvPicPr>
          <p:cNvPr id="7" name="Imagen 6">
            <a:extLst>
              <a:ext uri="{FF2B5EF4-FFF2-40B4-BE49-F238E27FC236}">
                <a16:creationId xmlns:a16="http://schemas.microsoft.com/office/drawing/2014/main" xmlns="" id="{C09D0F37-DA84-4BC8-A1EA-5CC629BA9BE7}"/>
              </a:ext>
            </a:extLst>
          </p:cNvPr>
          <p:cNvPicPr>
            <a:picLocks noChangeAspect="1"/>
          </p:cNvPicPr>
          <p:nvPr/>
        </p:nvPicPr>
        <p:blipFill>
          <a:blip r:embed="rId3" cstate="print"/>
          <a:stretch>
            <a:fillRect/>
          </a:stretch>
        </p:blipFill>
        <p:spPr>
          <a:xfrm>
            <a:off x="3215574" y="2160589"/>
            <a:ext cx="2857899" cy="4210638"/>
          </a:xfrm>
          <a:prstGeom prst="rect">
            <a:avLst/>
          </a:prstGeom>
        </p:spPr>
      </p:pic>
      <p:pic>
        <p:nvPicPr>
          <p:cNvPr id="9" name="Imagen 8">
            <a:extLst>
              <a:ext uri="{FF2B5EF4-FFF2-40B4-BE49-F238E27FC236}">
                <a16:creationId xmlns:a16="http://schemas.microsoft.com/office/drawing/2014/main" xmlns="" id="{AA6C4F9D-E4EC-4F63-A017-8F3B3CA26B5C}"/>
              </a:ext>
            </a:extLst>
          </p:cNvPr>
          <p:cNvPicPr>
            <a:picLocks noChangeAspect="1"/>
          </p:cNvPicPr>
          <p:nvPr/>
        </p:nvPicPr>
        <p:blipFill>
          <a:blip r:embed="rId4" cstate="print"/>
          <a:stretch>
            <a:fillRect/>
          </a:stretch>
        </p:blipFill>
        <p:spPr>
          <a:xfrm>
            <a:off x="6146218" y="2160590"/>
            <a:ext cx="2926712" cy="4110962"/>
          </a:xfrm>
          <a:prstGeom prst="rect">
            <a:avLst/>
          </a:prstGeom>
        </p:spPr>
      </p:pic>
    </p:spTree>
    <p:extLst>
      <p:ext uri="{BB962C8B-B14F-4D97-AF65-F5344CB8AC3E}">
        <p14:creationId xmlns:p14="http://schemas.microsoft.com/office/powerpoint/2010/main" xmlns="" val="309871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A11143-1943-423B-9E46-468B7DE1C87E}"/>
              </a:ext>
            </a:extLst>
          </p:cNvPr>
          <p:cNvSpPr>
            <a:spLocks noGrp="1"/>
          </p:cNvSpPr>
          <p:nvPr>
            <p:ph type="title"/>
          </p:nvPr>
        </p:nvSpPr>
        <p:spPr>
          <a:xfrm>
            <a:off x="809997" y="447188"/>
            <a:ext cx="7524003" cy="970450"/>
          </a:xfrm>
        </p:spPr>
        <p:txBody>
          <a:bodyPr/>
          <a:lstStyle/>
          <a:p>
            <a:pPr marL="342900" lvl="0" indent="-342900">
              <a:lnSpc>
                <a:spcPct val="107000"/>
              </a:lnSpc>
              <a:spcAft>
                <a:spcPts val="800"/>
              </a:spcAft>
            </a:pPr>
            <a:r>
              <a:rPr lang="es-MX" sz="2800" dirty="0">
                <a:effectLst/>
                <a:latin typeface="Cambria" panose="02040503050406030204" pitchFamily="18" charset="0"/>
                <a:ea typeface="Calibri" panose="020F0502020204030204" pitchFamily="34" charset="0"/>
                <a:cs typeface="Arial" panose="020B0604020202020204" pitchFamily="34" charset="0"/>
              </a:rPr>
              <a:t>El genérico universal (masculino) y el uso de abstractos para la neutralidad.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xmlns="" id="{F680CB69-62F5-4FF8-AC77-4EA85A815A46}"/>
              </a:ext>
            </a:extLst>
          </p:cNvPr>
          <p:cNvSpPr>
            <a:spLocks noGrp="1"/>
          </p:cNvSpPr>
          <p:nvPr>
            <p:ph idx="1"/>
          </p:nvPr>
        </p:nvSpPr>
        <p:spPr>
          <a:xfrm>
            <a:off x="4209394" y="2475186"/>
            <a:ext cx="3888124" cy="3636510"/>
          </a:xfrm>
        </p:spPr>
        <p:txBody>
          <a:bodyPr>
            <a:normAutofit fontScale="92500" lnSpcReduction="10000"/>
          </a:bodyPr>
          <a:lstStyle/>
          <a:p>
            <a:r>
              <a:rPr lang="es-MX" sz="2400" b="1" dirty="0">
                <a:solidFill>
                  <a:schemeClr val="bg1"/>
                </a:solidFill>
              </a:rPr>
              <a:t>El genérico universal </a:t>
            </a:r>
          </a:p>
          <a:p>
            <a:pPr marL="0" indent="0" algn="just">
              <a:buNone/>
            </a:pPr>
            <a:r>
              <a:rPr lang="es-MX" dirty="0">
                <a:solidFill>
                  <a:schemeClr val="bg1"/>
                </a:solidFill>
              </a:rPr>
              <a:t>El género gramatical es una forma en la que se clasifica a los nombres, pronombres, artículos, cuantificadores y adjetivos. Existen sólo dos géneros gramaticales: </a:t>
            </a:r>
            <a:r>
              <a:rPr lang="es-MX" b="1" u="sng" dirty="0">
                <a:solidFill>
                  <a:schemeClr val="bg1"/>
                </a:solidFill>
              </a:rPr>
              <a:t>femenino y masculino</a:t>
            </a:r>
            <a:r>
              <a:rPr lang="es-MX" dirty="0">
                <a:solidFill>
                  <a:schemeClr val="bg1"/>
                </a:solidFill>
              </a:rPr>
              <a:t>; sin embargo, al hablar hay formas de ocultar la subordinación a las mujeres, ya sea por confusión, de manera deliberada o bien en forma involuntaria, entre el género gramatical y el sexo de las personas. </a:t>
            </a:r>
          </a:p>
        </p:txBody>
      </p:sp>
      <p:pic>
        <p:nvPicPr>
          <p:cNvPr id="5" name="Imagen 4">
            <a:extLst>
              <a:ext uri="{FF2B5EF4-FFF2-40B4-BE49-F238E27FC236}">
                <a16:creationId xmlns:a16="http://schemas.microsoft.com/office/drawing/2014/main" xmlns="" id="{D66C6F04-6F72-49C4-9382-4A6B11D19F40}"/>
              </a:ext>
            </a:extLst>
          </p:cNvPr>
          <p:cNvPicPr>
            <a:picLocks noChangeAspect="1"/>
          </p:cNvPicPr>
          <p:nvPr/>
        </p:nvPicPr>
        <p:blipFill>
          <a:blip r:embed="rId2" cstate="print"/>
          <a:stretch>
            <a:fillRect/>
          </a:stretch>
        </p:blipFill>
        <p:spPr>
          <a:xfrm>
            <a:off x="809997" y="3120805"/>
            <a:ext cx="2862296" cy="2418568"/>
          </a:xfrm>
          <a:prstGeom prst="rect">
            <a:avLst/>
          </a:prstGeom>
        </p:spPr>
      </p:pic>
    </p:spTree>
    <p:extLst>
      <p:ext uri="{BB962C8B-B14F-4D97-AF65-F5344CB8AC3E}">
        <p14:creationId xmlns:p14="http://schemas.microsoft.com/office/powerpoint/2010/main" xmlns="" val="357665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8A1F47-3D63-411C-8422-14212700A2FC}"/>
              </a:ext>
            </a:extLst>
          </p:cNvPr>
          <p:cNvSpPr>
            <a:spLocks noGrp="1"/>
          </p:cNvSpPr>
          <p:nvPr>
            <p:ph type="title"/>
          </p:nvPr>
        </p:nvSpPr>
        <p:spPr>
          <a:xfrm>
            <a:off x="508001" y="156238"/>
            <a:ext cx="6447501" cy="1320800"/>
          </a:xfrm>
        </p:spPr>
        <p:txBody>
          <a:bodyPr/>
          <a:lstStyle/>
          <a:p>
            <a:r>
              <a:rPr lang="es-MX" dirty="0"/>
              <a:t>Evita el uso del masculino genérico</a:t>
            </a:r>
          </a:p>
        </p:txBody>
      </p:sp>
      <p:sp>
        <p:nvSpPr>
          <p:cNvPr id="3" name="Marcador de contenido 2">
            <a:extLst>
              <a:ext uri="{FF2B5EF4-FFF2-40B4-BE49-F238E27FC236}">
                <a16:creationId xmlns:a16="http://schemas.microsoft.com/office/drawing/2014/main" xmlns="" id="{5812CD95-CD4F-48AF-82F9-A06E38A41A4B}"/>
              </a:ext>
            </a:extLst>
          </p:cNvPr>
          <p:cNvSpPr>
            <a:spLocks noGrp="1"/>
          </p:cNvSpPr>
          <p:nvPr>
            <p:ph idx="1"/>
          </p:nvPr>
        </p:nvSpPr>
        <p:spPr>
          <a:xfrm>
            <a:off x="257270" y="1732101"/>
            <a:ext cx="3696615" cy="4615690"/>
          </a:xfrm>
        </p:spPr>
        <p:txBody>
          <a:bodyPr/>
          <a:lstStyle/>
          <a:p>
            <a:pPr algn="just"/>
            <a:r>
              <a:rPr lang="es-MX" dirty="0">
                <a:solidFill>
                  <a:schemeClr val="bg1"/>
                </a:solidFill>
              </a:rPr>
              <a:t>Cuando el género masculino representa al sexo masculino y al femenino, se le denomina masculino genérico. Confundir al género masculino con la totalidad de las personas es un error común que con frecuencia contribuye a la discriminación lingüística. </a:t>
            </a:r>
          </a:p>
          <a:p>
            <a:pPr algn="just"/>
            <a:endParaRPr lang="es-MX" dirty="0"/>
          </a:p>
        </p:txBody>
      </p:sp>
      <p:pic>
        <p:nvPicPr>
          <p:cNvPr id="6" name="Imagen 5">
            <a:extLst>
              <a:ext uri="{FF2B5EF4-FFF2-40B4-BE49-F238E27FC236}">
                <a16:creationId xmlns:a16="http://schemas.microsoft.com/office/drawing/2014/main" xmlns="" id="{E09DC6F0-58C6-4A36-AA4C-8EF642242B62}"/>
              </a:ext>
            </a:extLst>
          </p:cNvPr>
          <p:cNvPicPr>
            <a:picLocks noChangeAspect="1"/>
          </p:cNvPicPr>
          <p:nvPr/>
        </p:nvPicPr>
        <p:blipFill>
          <a:blip r:embed="rId2"/>
          <a:stretch>
            <a:fillRect/>
          </a:stretch>
        </p:blipFill>
        <p:spPr>
          <a:xfrm>
            <a:off x="5043430" y="2049517"/>
            <a:ext cx="3824143" cy="4298274"/>
          </a:xfrm>
          <a:prstGeom prst="rect">
            <a:avLst/>
          </a:prstGeom>
        </p:spPr>
      </p:pic>
    </p:spTree>
    <p:extLst>
      <p:ext uri="{BB962C8B-B14F-4D97-AF65-F5344CB8AC3E}">
        <p14:creationId xmlns:p14="http://schemas.microsoft.com/office/powerpoint/2010/main" xmlns="" val="319765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276886-B58C-4A69-B236-50543A96A7FE}"/>
              </a:ext>
            </a:extLst>
          </p:cNvPr>
          <p:cNvSpPr>
            <a:spLocks noGrp="1"/>
          </p:cNvSpPr>
          <p:nvPr>
            <p:ph type="title"/>
          </p:nvPr>
        </p:nvSpPr>
        <p:spPr/>
        <p:txBody>
          <a:bodyPr/>
          <a:lstStyle/>
          <a:p>
            <a:r>
              <a:rPr lang="es-MX" sz="3200" dirty="0">
                <a:effectLst/>
                <a:latin typeface="Cambria" panose="02040503050406030204" pitchFamily="18" charset="0"/>
                <a:ea typeface="Calibri" panose="020F0502020204030204" pitchFamily="34" charset="0"/>
                <a:cs typeface="Arial" panose="020B0604020202020204" pitchFamily="34" charset="0"/>
              </a:rPr>
              <a:t>El genérico universal (masculino) y el uso de abstractos para la neutralidad. </a:t>
            </a:r>
            <a:endParaRPr lang="es-MX" sz="3600" dirty="0"/>
          </a:p>
        </p:txBody>
      </p:sp>
      <p:sp>
        <p:nvSpPr>
          <p:cNvPr id="3" name="Marcador de contenido 2">
            <a:extLst>
              <a:ext uri="{FF2B5EF4-FFF2-40B4-BE49-F238E27FC236}">
                <a16:creationId xmlns:a16="http://schemas.microsoft.com/office/drawing/2014/main" xmlns="" id="{998CBB8E-309D-497F-8C85-A7E3CF5AF466}"/>
              </a:ext>
            </a:extLst>
          </p:cNvPr>
          <p:cNvSpPr>
            <a:spLocks noGrp="1"/>
          </p:cNvSpPr>
          <p:nvPr>
            <p:ph idx="1"/>
          </p:nvPr>
        </p:nvSpPr>
        <p:spPr/>
        <p:txBody>
          <a:bodyPr>
            <a:normAutofit fontScale="92500" lnSpcReduction="10000"/>
          </a:bodyPr>
          <a:lstStyle/>
          <a:p>
            <a:pPr marL="0" indent="0" algn="just">
              <a:buNone/>
            </a:pPr>
            <a:r>
              <a:rPr lang="es-MX" sz="2000" dirty="0">
                <a:solidFill>
                  <a:schemeClr val="bg1"/>
                </a:solidFill>
              </a:rPr>
              <a:t>Existen palabras, en femenino o en masculino, que son genéricas, porque incluyen y representan a los dos sexos, ejemplo de ello es: </a:t>
            </a:r>
          </a:p>
          <a:p>
            <a:pPr marL="0" indent="0" algn="just">
              <a:buNone/>
            </a:pPr>
            <a:endParaRPr lang="es-MX" sz="2000" dirty="0">
              <a:solidFill>
                <a:schemeClr val="bg1"/>
              </a:solidFill>
            </a:endParaRPr>
          </a:p>
          <a:p>
            <a:pPr algn="just"/>
            <a:r>
              <a:rPr lang="es-MX" sz="2000" dirty="0">
                <a:solidFill>
                  <a:schemeClr val="bg1"/>
                </a:solidFill>
              </a:rPr>
              <a:t>a) Expresiones en género masculino: El pueblo mexicano; el vecindario de mi infancia, el ser humano o el personaje </a:t>
            </a:r>
          </a:p>
          <a:p>
            <a:pPr algn="just"/>
            <a:endParaRPr lang="es-MX" sz="2000" dirty="0">
              <a:solidFill>
                <a:schemeClr val="bg1"/>
              </a:solidFill>
            </a:endParaRPr>
          </a:p>
          <a:p>
            <a:pPr algn="just"/>
            <a:r>
              <a:rPr lang="es-MX" sz="2000" dirty="0">
                <a:solidFill>
                  <a:schemeClr val="bg1"/>
                </a:solidFill>
              </a:rPr>
              <a:t>b) Expresiones en género femenino: la persona, la víctima y la gente. Como vemos, estos términos incluyen, tanto a hombres, como a mujeres, sin perjuicio ni omisión de unas y otros. </a:t>
            </a:r>
          </a:p>
        </p:txBody>
      </p:sp>
    </p:spTree>
    <p:extLst>
      <p:ext uri="{BB962C8B-B14F-4D97-AF65-F5344CB8AC3E}">
        <p14:creationId xmlns:p14="http://schemas.microsoft.com/office/powerpoint/2010/main" xmlns="" val="778484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7D92F4-4B18-42AE-B409-45B8EC257676}"/>
              </a:ext>
            </a:extLst>
          </p:cNvPr>
          <p:cNvSpPr>
            <a:spLocks noGrp="1"/>
          </p:cNvSpPr>
          <p:nvPr>
            <p:ph type="title"/>
          </p:nvPr>
        </p:nvSpPr>
        <p:spPr/>
        <p:txBody>
          <a:bodyPr/>
          <a:lstStyle/>
          <a:p>
            <a:r>
              <a:rPr lang="es-MX" sz="3200" dirty="0">
                <a:effectLst/>
                <a:latin typeface="Cambria" panose="02040503050406030204" pitchFamily="18" charset="0"/>
                <a:ea typeface="Calibri" panose="020F0502020204030204" pitchFamily="34" charset="0"/>
                <a:cs typeface="Arial" panose="020B0604020202020204" pitchFamily="34" charset="0"/>
              </a:rPr>
              <a:t>El genérico universal (masculino) y el uso de abstractos para la neutralidad. </a:t>
            </a:r>
            <a:endParaRPr lang="es-MX" sz="3600" dirty="0"/>
          </a:p>
        </p:txBody>
      </p:sp>
      <p:sp>
        <p:nvSpPr>
          <p:cNvPr id="4" name="Marcador de contenido 3">
            <a:extLst>
              <a:ext uri="{FF2B5EF4-FFF2-40B4-BE49-F238E27FC236}">
                <a16:creationId xmlns:a16="http://schemas.microsoft.com/office/drawing/2014/main" xmlns="" id="{5B5655C5-F78F-4EC6-AE2C-0E137831CC24}"/>
              </a:ext>
            </a:extLst>
          </p:cNvPr>
          <p:cNvSpPr>
            <a:spLocks noGrp="1"/>
          </p:cNvSpPr>
          <p:nvPr>
            <p:ph idx="1"/>
          </p:nvPr>
        </p:nvSpPr>
        <p:spPr/>
        <p:txBody>
          <a:bodyPr/>
          <a:lstStyle/>
          <a:p>
            <a:endParaRPr lang="es-MX"/>
          </a:p>
        </p:txBody>
      </p:sp>
      <p:pic>
        <p:nvPicPr>
          <p:cNvPr id="7" name="Imagen 6">
            <a:extLst>
              <a:ext uri="{FF2B5EF4-FFF2-40B4-BE49-F238E27FC236}">
                <a16:creationId xmlns:a16="http://schemas.microsoft.com/office/drawing/2014/main" xmlns="" id="{1DC69AE8-E5D3-4905-AB48-43304419161F}"/>
              </a:ext>
            </a:extLst>
          </p:cNvPr>
          <p:cNvPicPr>
            <a:picLocks noChangeAspect="1"/>
          </p:cNvPicPr>
          <p:nvPr/>
        </p:nvPicPr>
        <p:blipFill>
          <a:blip r:embed="rId2"/>
          <a:stretch>
            <a:fillRect/>
          </a:stretch>
        </p:blipFill>
        <p:spPr>
          <a:xfrm>
            <a:off x="508001" y="2287988"/>
            <a:ext cx="6837523" cy="3753374"/>
          </a:xfrm>
          <a:prstGeom prst="rect">
            <a:avLst/>
          </a:prstGeom>
        </p:spPr>
      </p:pic>
    </p:spTree>
    <p:extLst>
      <p:ext uri="{BB962C8B-B14F-4D97-AF65-F5344CB8AC3E}">
        <p14:creationId xmlns:p14="http://schemas.microsoft.com/office/powerpoint/2010/main" xmlns="" val="87901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055E50-67EB-4A78-A69F-28AB25519D09}"/>
              </a:ext>
            </a:extLst>
          </p:cNvPr>
          <p:cNvSpPr>
            <a:spLocks noGrp="1"/>
          </p:cNvSpPr>
          <p:nvPr>
            <p:ph type="title"/>
          </p:nvPr>
        </p:nvSpPr>
        <p:spPr>
          <a:xfrm>
            <a:off x="508001" y="156238"/>
            <a:ext cx="6447501" cy="1320800"/>
          </a:xfrm>
        </p:spPr>
        <p:txBody>
          <a:bodyPr/>
          <a:lstStyle/>
          <a:p>
            <a:r>
              <a:rPr lang="es-MX" dirty="0"/>
              <a:t>Los abstractos </a:t>
            </a:r>
          </a:p>
        </p:txBody>
      </p:sp>
      <p:sp>
        <p:nvSpPr>
          <p:cNvPr id="3" name="Marcador de contenido 2">
            <a:extLst>
              <a:ext uri="{FF2B5EF4-FFF2-40B4-BE49-F238E27FC236}">
                <a16:creationId xmlns:a16="http://schemas.microsoft.com/office/drawing/2014/main" xmlns="" id="{6EBA743D-B030-4AAB-9AC9-E384C6B5C947}"/>
              </a:ext>
            </a:extLst>
          </p:cNvPr>
          <p:cNvSpPr>
            <a:spLocks noGrp="1"/>
          </p:cNvSpPr>
          <p:nvPr>
            <p:ph idx="1"/>
          </p:nvPr>
        </p:nvSpPr>
        <p:spPr>
          <a:xfrm>
            <a:off x="759564" y="2364828"/>
            <a:ext cx="3875498" cy="4088793"/>
          </a:xfrm>
        </p:spPr>
        <p:txBody>
          <a:bodyPr>
            <a:normAutofit/>
          </a:bodyPr>
          <a:lstStyle/>
          <a:p>
            <a:pPr algn="just"/>
            <a:r>
              <a:rPr lang="es-MX" sz="2000" b="0" i="0" dirty="0">
                <a:solidFill>
                  <a:srgbClr val="333333"/>
                </a:solidFill>
                <a:effectLst/>
                <a:latin typeface="+mj-lt"/>
              </a:rPr>
              <a:t>Los abstractos nos permiten referirnos a las cosas en general al rescatar sus elementos relevantes. Por ejemplo en lugar de referirnos a las personas en lo individual, lo haremos por su función o estado en que se encuentran. De este modo no hay asesores o asesoras sino personas que brindan una asesoría.</a:t>
            </a:r>
            <a:endParaRPr lang="es-MX" sz="2000" dirty="0">
              <a:latin typeface="+mj-lt"/>
            </a:endParaRPr>
          </a:p>
        </p:txBody>
      </p:sp>
      <p:pic>
        <p:nvPicPr>
          <p:cNvPr id="5" name="Imagen 4">
            <a:extLst>
              <a:ext uri="{FF2B5EF4-FFF2-40B4-BE49-F238E27FC236}">
                <a16:creationId xmlns:a16="http://schemas.microsoft.com/office/drawing/2014/main" xmlns="" id="{ED41BADA-8668-44B2-95F4-6CC8D84C571E}"/>
              </a:ext>
            </a:extLst>
          </p:cNvPr>
          <p:cNvPicPr>
            <a:picLocks noChangeAspect="1"/>
          </p:cNvPicPr>
          <p:nvPr/>
        </p:nvPicPr>
        <p:blipFill>
          <a:blip r:embed="rId2" cstate="print"/>
          <a:stretch>
            <a:fillRect/>
          </a:stretch>
        </p:blipFill>
        <p:spPr>
          <a:xfrm>
            <a:off x="4841896" y="2572848"/>
            <a:ext cx="3708155" cy="3292674"/>
          </a:xfrm>
          <a:prstGeom prst="rect">
            <a:avLst/>
          </a:prstGeom>
        </p:spPr>
      </p:pic>
    </p:spTree>
    <p:extLst>
      <p:ext uri="{BB962C8B-B14F-4D97-AF65-F5344CB8AC3E}">
        <p14:creationId xmlns:p14="http://schemas.microsoft.com/office/powerpoint/2010/main" xmlns="" val="190473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Autofit/>
          </a:bodyPr>
          <a:lstStyle/>
          <a:p>
            <a:r>
              <a:rPr lang="es-ES" sz="3200" b="1" dirty="0">
                <a:latin typeface="Cambria" panose="02040503050406030204" pitchFamily="18" charset="0"/>
              </a:rPr>
              <a:t>La preexistencia y </a:t>
            </a:r>
            <a:r>
              <a:rPr lang="es-ES" sz="3200" b="1" dirty="0" err="1">
                <a:latin typeface="Cambria" panose="02040503050406030204" pitchFamily="18" charset="0"/>
              </a:rPr>
              <a:t>contextualidad</a:t>
            </a:r>
            <a:r>
              <a:rPr lang="es-ES" sz="3200" b="1" dirty="0">
                <a:latin typeface="Cambria" panose="02040503050406030204" pitchFamily="18" charset="0"/>
              </a:rPr>
              <a:t> del lenguaje</a:t>
            </a:r>
            <a:r>
              <a:rPr lang="es-ES" sz="3200" dirty="0">
                <a:latin typeface="Cambria" panose="02040503050406030204" pitchFamily="18" charset="0"/>
              </a:rPr>
              <a:t>.</a:t>
            </a:r>
            <a:endParaRPr lang="es-MX" sz="3200" dirty="0">
              <a:latin typeface="Cambria" panose="02040503050406030204" pitchFamily="18" charset="0"/>
            </a:endParaRPr>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p:txBody>
          <a:bodyPr/>
          <a:lstStyle/>
          <a:p>
            <a:pPr lvl="0" algn="just"/>
            <a:r>
              <a:rPr lang="es-ES" sz="2600" dirty="0">
                <a:solidFill>
                  <a:schemeClr val="bg1"/>
                </a:solidFill>
                <a:latin typeface="Cambria" panose="02040503050406030204" pitchFamily="18" charset="0"/>
              </a:rPr>
              <a:t>El lenguaje preexiste al sujeto, está ahí antes de que </a:t>
            </a:r>
            <a:r>
              <a:rPr lang="es-ES" sz="2600" dirty="0" smtClean="0">
                <a:solidFill>
                  <a:schemeClr val="bg1"/>
                </a:solidFill>
                <a:latin typeface="Cambria" panose="02040503050406030204" pitchFamily="18" charset="0"/>
              </a:rPr>
              <a:t>la persona advenga </a:t>
            </a:r>
            <a:r>
              <a:rPr lang="es-ES" sz="2600" dirty="0">
                <a:solidFill>
                  <a:schemeClr val="bg1"/>
                </a:solidFill>
                <a:latin typeface="Cambria" panose="02040503050406030204" pitchFamily="18" charset="0"/>
              </a:rPr>
              <a:t>a ser </a:t>
            </a:r>
            <a:r>
              <a:rPr lang="es-ES" sz="2600" b="1" dirty="0">
                <a:solidFill>
                  <a:schemeClr val="bg1"/>
                </a:solidFill>
                <a:latin typeface="Cambria" panose="02040503050406030204" pitchFamily="18" charset="0"/>
              </a:rPr>
              <a:t>sujeto de la palabra</a:t>
            </a:r>
            <a:r>
              <a:rPr lang="es-ES" sz="2600" dirty="0">
                <a:solidFill>
                  <a:schemeClr val="bg1"/>
                </a:solidFill>
                <a:latin typeface="Cambria" panose="02040503050406030204" pitchFamily="18" charset="0"/>
              </a:rPr>
              <a:t>.  Cuando se aprende a hablar, </a:t>
            </a:r>
            <a:r>
              <a:rPr lang="es-ES" sz="2600" i="1" dirty="0">
                <a:solidFill>
                  <a:schemeClr val="bg1"/>
                </a:solidFill>
                <a:latin typeface="Cambria" panose="02040503050406030204" pitchFamily="18" charset="0"/>
              </a:rPr>
              <a:t>se le habla a alguien, de alguien,  o de algo,  y se le hace hablar en cuanto “otro”. </a:t>
            </a:r>
            <a:endParaRPr lang="es-MX" sz="2600" dirty="0">
              <a:solidFill>
                <a:schemeClr val="bg1"/>
              </a:solidFill>
              <a:latin typeface="Cambria" panose="02040503050406030204" pitchFamily="18" charset="0"/>
            </a:endParaRPr>
          </a:p>
        </p:txBody>
      </p:sp>
      <p:sp>
        <p:nvSpPr>
          <p:cNvPr id="4" name="3 Elipse"/>
          <p:cNvSpPr/>
          <p:nvPr/>
        </p:nvSpPr>
        <p:spPr>
          <a:xfrm>
            <a:off x="6921062" y="51553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080941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06BB19-DF4E-4880-8CE0-ECB3EC016533}"/>
              </a:ext>
            </a:extLst>
          </p:cNvPr>
          <p:cNvSpPr>
            <a:spLocks noGrp="1"/>
          </p:cNvSpPr>
          <p:nvPr>
            <p:ph type="title"/>
          </p:nvPr>
        </p:nvSpPr>
        <p:spPr>
          <a:xfrm>
            <a:off x="459725" y="583324"/>
            <a:ext cx="6447501" cy="1320800"/>
          </a:xfrm>
        </p:spPr>
        <p:txBody>
          <a:bodyPr>
            <a:noAutofit/>
          </a:bodyPr>
          <a:lstStyle/>
          <a:p>
            <a:r>
              <a:rPr lang="es-MX" sz="3200" dirty="0">
                <a:effectLst/>
                <a:latin typeface="Cambria" panose="02040503050406030204" pitchFamily="18" charset="0"/>
                <a:ea typeface="Calibri" panose="020F0502020204030204" pitchFamily="34" charset="0"/>
                <a:cs typeface="Arial" panose="020B0604020202020204" pitchFamily="34" charset="0"/>
              </a:rPr>
              <a:t>Congruencia gramatical en género. Sustantivos y adjetivos </a:t>
            </a:r>
            <a:r>
              <a:rPr lang="es-MX" sz="3600" dirty="0">
                <a:effectLst/>
                <a:latin typeface="Calibri" panose="020F0502020204030204" pitchFamily="34" charset="0"/>
                <a:ea typeface="Calibri" panose="020F0502020204030204" pitchFamily="34" charset="0"/>
                <a:cs typeface="Times New Roman" panose="02020603050405020304" pitchFamily="18" charset="0"/>
              </a:rPr>
              <a:t/>
            </a:r>
            <a:br>
              <a:rPr lang="es-MX" sz="36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pic>
        <p:nvPicPr>
          <p:cNvPr id="4100" name="Picture 4" descr="Ver las imágenes de origen">
            <a:extLst>
              <a:ext uri="{FF2B5EF4-FFF2-40B4-BE49-F238E27FC236}">
                <a16:creationId xmlns:a16="http://schemas.microsoft.com/office/drawing/2014/main" xmlns="" id="{8536B5F7-EAD8-45F0-A0F5-6C6CDF66CD4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1315" y="2501500"/>
            <a:ext cx="2722685" cy="341243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Marcador de contenido 2">
            <a:extLst>
              <a:ext uri="{FF2B5EF4-FFF2-40B4-BE49-F238E27FC236}">
                <a16:creationId xmlns:a16="http://schemas.microsoft.com/office/drawing/2014/main" xmlns="" id="{A8BD6F50-E04E-4B11-A533-75A5E5A293C5}"/>
              </a:ext>
            </a:extLst>
          </p:cNvPr>
          <p:cNvSpPr txBox="1">
            <a:spLocks/>
          </p:cNvSpPr>
          <p:nvPr/>
        </p:nvSpPr>
        <p:spPr>
          <a:xfrm>
            <a:off x="259523" y="2265017"/>
            <a:ext cx="5872921" cy="54488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MX" dirty="0">
                <a:solidFill>
                  <a:schemeClr val="bg1"/>
                </a:solidFill>
              </a:rPr>
              <a:t>Un error muy común a la hora de hablar es que a los sustantivos y adjetivos se les asigna un artículo de otro género provocando una incongruencia gramatical. </a:t>
            </a:r>
          </a:p>
          <a:p>
            <a:pPr marL="0" indent="0" algn="just">
              <a:buFont typeface="Wingdings 3" charset="2"/>
              <a:buNone/>
            </a:pPr>
            <a:r>
              <a:rPr lang="es-MX" dirty="0">
                <a:solidFill>
                  <a:schemeClr val="bg1"/>
                </a:solidFill>
              </a:rPr>
              <a:t>Un ejemplo muy común al referirse a los cargos es: La síndico, la juez, la presidente, la arquitecto, la ingeniero, la médico, etc. </a:t>
            </a:r>
          </a:p>
          <a:p>
            <a:pPr marL="0" indent="0" algn="just">
              <a:buFont typeface="Wingdings 3" charset="2"/>
              <a:buNone/>
            </a:pPr>
            <a:endParaRPr lang="es-MX" dirty="0">
              <a:solidFill>
                <a:schemeClr val="bg1"/>
              </a:solidFill>
            </a:endParaRPr>
          </a:p>
          <a:p>
            <a:pPr algn="just"/>
            <a:r>
              <a:rPr lang="es-MX" dirty="0">
                <a:solidFill>
                  <a:schemeClr val="bg1"/>
                </a:solidFill>
              </a:rPr>
              <a:t>Las palabras que normalmente denominan a las mujeres u hombres, coinciden con el género gramatical y el sexo o de la persona que se nombra, como por ejemplo: </a:t>
            </a:r>
          </a:p>
          <a:p>
            <a:pPr marL="0" indent="0" algn="ctr">
              <a:buNone/>
            </a:pPr>
            <a:r>
              <a:rPr lang="es-MX" b="1" dirty="0">
                <a:solidFill>
                  <a:schemeClr val="bg1"/>
                </a:solidFill>
              </a:rPr>
              <a:t>maestra/maestro; ciudadanas/ciudadanos; niños/niñas; campesinas/campesinos. </a:t>
            </a:r>
          </a:p>
          <a:p>
            <a:pPr algn="just"/>
            <a:endParaRPr lang="es-MX" sz="2000" dirty="0"/>
          </a:p>
          <a:p>
            <a:pPr marL="0" indent="0" algn="just">
              <a:buFont typeface="Wingdings 3" charset="2"/>
              <a:buNone/>
            </a:pPr>
            <a:endParaRPr lang="es-MX" sz="2000" dirty="0"/>
          </a:p>
        </p:txBody>
      </p:sp>
    </p:spTree>
    <p:extLst>
      <p:ext uri="{BB962C8B-B14F-4D97-AF65-F5344CB8AC3E}">
        <p14:creationId xmlns:p14="http://schemas.microsoft.com/office/powerpoint/2010/main" xmlns="" val="2004385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EC5170-AF97-470C-8551-1F4EAB955C84}"/>
              </a:ext>
            </a:extLst>
          </p:cNvPr>
          <p:cNvSpPr>
            <a:spLocks noGrp="1"/>
          </p:cNvSpPr>
          <p:nvPr>
            <p:ph type="title"/>
          </p:nvPr>
        </p:nvSpPr>
        <p:spPr>
          <a:xfrm>
            <a:off x="508001" y="561495"/>
            <a:ext cx="6447501" cy="1320800"/>
          </a:xfrm>
        </p:spPr>
        <p:txBody>
          <a:bodyPr/>
          <a:lstStyle/>
          <a:p>
            <a:r>
              <a:rPr lang="es-MX" sz="3600" dirty="0">
                <a:effectLst/>
                <a:latin typeface="Cambria" panose="02040503050406030204" pitchFamily="18" charset="0"/>
                <a:ea typeface="Calibri" panose="020F0502020204030204" pitchFamily="34" charset="0"/>
                <a:cs typeface="Arial" panose="020B0604020202020204" pitchFamily="34" charset="0"/>
              </a:rPr>
              <a:t>Congruencia gramatical en género. Sustantivos y adjetivos</a:t>
            </a:r>
            <a:endParaRPr lang="es-MX" dirty="0"/>
          </a:p>
        </p:txBody>
      </p:sp>
      <p:sp>
        <p:nvSpPr>
          <p:cNvPr id="3" name="Marcador de contenido 2">
            <a:extLst>
              <a:ext uri="{FF2B5EF4-FFF2-40B4-BE49-F238E27FC236}">
                <a16:creationId xmlns:a16="http://schemas.microsoft.com/office/drawing/2014/main" xmlns="" id="{DC40B91D-1ACA-4305-83CE-C4D276AFDF3D}"/>
              </a:ext>
            </a:extLst>
          </p:cNvPr>
          <p:cNvSpPr>
            <a:spLocks noGrp="1"/>
          </p:cNvSpPr>
          <p:nvPr>
            <p:ph idx="1"/>
          </p:nvPr>
        </p:nvSpPr>
        <p:spPr>
          <a:xfrm>
            <a:off x="508001" y="1882295"/>
            <a:ext cx="8166035" cy="4739955"/>
          </a:xfrm>
        </p:spPr>
        <p:txBody>
          <a:bodyPr>
            <a:normAutofit/>
          </a:bodyPr>
          <a:lstStyle/>
          <a:p>
            <a:pPr algn="just"/>
            <a:r>
              <a:rPr lang="es-MX" u="sng" dirty="0">
                <a:solidFill>
                  <a:schemeClr val="bg1"/>
                </a:solidFill>
              </a:rPr>
              <a:t>Los sustantivos en español pueden ser masculinos o femeninos</a:t>
            </a:r>
            <a:r>
              <a:rPr lang="es-MX" dirty="0">
                <a:solidFill>
                  <a:schemeClr val="bg1"/>
                </a:solidFill>
              </a:rPr>
              <a:t>. </a:t>
            </a:r>
          </a:p>
          <a:p>
            <a:pPr algn="just"/>
            <a:endParaRPr lang="es-MX" dirty="0">
              <a:solidFill>
                <a:schemeClr val="bg1"/>
              </a:solidFill>
            </a:endParaRPr>
          </a:p>
          <a:p>
            <a:pPr marL="0" indent="0" algn="just">
              <a:buNone/>
            </a:pPr>
            <a:r>
              <a:rPr lang="es-MX" dirty="0">
                <a:solidFill>
                  <a:schemeClr val="bg1"/>
                </a:solidFill>
              </a:rPr>
              <a:t>Cuando el sustantivo designa seres animados, lo más habitual es que exista una forma específica para cada uno de los dos géneros gramaticales, en correspondencia con la distinción biológica de sexos, bien por el uso de desinencias o sufijos distintivos de género añadidos a una misma raíz, como ocurre en gato/ gata, profesor/profesora, nene/nena, conde/ condesa, zar/zarina; bien por el uso de palabras de distinta raíz según el sexo del referente (heteronimia), como ocurre en hombre/mujer, caballo/ye- gua, yerno/nuera; </a:t>
            </a:r>
          </a:p>
          <a:p>
            <a:endParaRPr lang="es-MX" dirty="0"/>
          </a:p>
        </p:txBody>
      </p:sp>
    </p:spTree>
    <p:extLst>
      <p:ext uri="{BB962C8B-B14F-4D97-AF65-F5344CB8AC3E}">
        <p14:creationId xmlns:p14="http://schemas.microsoft.com/office/powerpoint/2010/main" xmlns="" val="1039402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BF99EB-00A3-4E03-B34D-4A813DC4B1F2}"/>
              </a:ext>
            </a:extLst>
          </p:cNvPr>
          <p:cNvSpPr>
            <a:spLocks noGrp="1"/>
          </p:cNvSpPr>
          <p:nvPr>
            <p:ph type="title"/>
          </p:nvPr>
        </p:nvSpPr>
        <p:spPr>
          <a:xfrm>
            <a:off x="508001" y="156238"/>
            <a:ext cx="6447501" cy="1320800"/>
          </a:xfrm>
        </p:spPr>
        <p:txBody>
          <a:bodyPr>
            <a:normAutofit fontScale="90000"/>
          </a:bodyPr>
          <a:lstStyle/>
          <a:p>
            <a:r>
              <a:rPr lang="es-MX" sz="3600" dirty="0">
                <a:effectLst/>
                <a:latin typeface="Cambria" panose="02040503050406030204" pitchFamily="18" charset="0"/>
                <a:ea typeface="Calibri" panose="020F0502020204030204" pitchFamily="34" charset="0"/>
                <a:cs typeface="Arial" panose="020B0604020202020204" pitchFamily="34" charset="0"/>
              </a:rPr>
              <a:t>Congruencia gramatical en género. Sustantivos y adjetivos</a:t>
            </a:r>
            <a:r>
              <a:rPr lang="es-MX" sz="3600" dirty="0">
                <a:effectLst/>
                <a:latin typeface="Calibri" panose="020F0502020204030204" pitchFamily="34" charset="0"/>
                <a:ea typeface="Calibri" panose="020F0502020204030204" pitchFamily="34" charset="0"/>
                <a:cs typeface="Times New Roman" panose="02020603050405020304" pitchFamily="18" charset="0"/>
              </a:rPr>
              <a:t/>
            </a:r>
            <a:br>
              <a:rPr lang="es-MX" sz="36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4" name="Marcador de contenido 3">
            <a:extLst>
              <a:ext uri="{FF2B5EF4-FFF2-40B4-BE49-F238E27FC236}">
                <a16:creationId xmlns:a16="http://schemas.microsoft.com/office/drawing/2014/main" xmlns="" id="{02C49A54-0449-43D5-B846-88309FDD43CD}"/>
              </a:ext>
            </a:extLst>
          </p:cNvPr>
          <p:cNvSpPr>
            <a:spLocks noGrp="1"/>
          </p:cNvSpPr>
          <p:nvPr>
            <p:ph idx="1"/>
          </p:nvPr>
        </p:nvSpPr>
        <p:spPr>
          <a:xfrm>
            <a:off x="508000" y="1644851"/>
            <a:ext cx="8636000" cy="5213149"/>
          </a:xfrm>
        </p:spPr>
        <p:txBody>
          <a:bodyPr>
            <a:normAutofit/>
          </a:bodyPr>
          <a:lstStyle/>
          <a:p>
            <a:pPr marL="0" indent="0">
              <a:buNone/>
            </a:pPr>
            <a:r>
              <a:rPr lang="es-MX" sz="1700" b="1" i="0" dirty="0">
                <a:solidFill>
                  <a:srgbClr val="555458"/>
                </a:solidFill>
                <a:effectLst/>
                <a:latin typeface="PT Sans"/>
              </a:rPr>
              <a:t>Concordancia entre el sustantivo y el adjetivo en género</a:t>
            </a:r>
          </a:p>
          <a:p>
            <a:endParaRPr lang="es-MX" sz="1700" dirty="0"/>
          </a:p>
          <a:p>
            <a:pPr algn="l"/>
            <a:r>
              <a:rPr lang="es-MX" sz="1300" b="1" i="0" dirty="0">
                <a:solidFill>
                  <a:srgbClr val="555458"/>
                </a:solidFill>
                <a:effectLst/>
                <a:latin typeface="PT Sans"/>
              </a:rPr>
              <a:t>Los adjetivos de género masculino</a:t>
            </a:r>
          </a:p>
          <a:p>
            <a:pPr marL="0" indent="0" algn="l">
              <a:buNone/>
            </a:pPr>
            <a:r>
              <a:rPr lang="es-MX" sz="1300" b="0" i="0" dirty="0">
                <a:solidFill>
                  <a:srgbClr val="555458"/>
                </a:solidFill>
                <a:effectLst/>
                <a:latin typeface="PT Sans"/>
              </a:rPr>
              <a:t>Los adjetivos deben coincidir en </a:t>
            </a:r>
            <a:r>
              <a:rPr lang="es-MX" sz="1300" b="0" i="0" u="none" strike="noStrike" dirty="0">
                <a:solidFill>
                  <a:srgbClr val="444447"/>
                </a:solidFill>
                <a:effectLst/>
                <a:latin typeface="PT Sans"/>
                <a:hlinkClick r:id="rId2"/>
              </a:rPr>
              <a:t>género con el sustantivo que modifican</a:t>
            </a:r>
            <a:r>
              <a:rPr lang="es-MX" sz="1300" b="0" i="0" dirty="0">
                <a:solidFill>
                  <a:srgbClr val="555458"/>
                </a:solidFill>
                <a:effectLst/>
                <a:latin typeface="PT Sans"/>
              </a:rPr>
              <a:t>. Esto quiere decir que cuando describimos un sustantivo masculino como “Amigo”, debemos usar un adjetivo masculino, como “Honesto”. Al igual que con los sustantivos, los adjetivos masculinos en español generalmente terminan en la vocal -O como “Bonito” y “Creativo”.</a:t>
            </a:r>
          </a:p>
          <a:p>
            <a:pPr marL="0" indent="0" algn="l">
              <a:buNone/>
            </a:pPr>
            <a:endParaRPr lang="es-MX" sz="1300" b="0" i="0" dirty="0">
              <a:solidFill>
                <a:srgbClr val="555458"/>
              </a:solidFill>
              <a:effectLst/>
              <a:latin typeface="PT Sans"/>
            </a:endParaRPr>
          </a:p>
          <a:p>
            <a:pPr algn="l"/>
            <a:r>
              <a:rPr lang="es-MX" sz="1300" b="1" i="0" dirty="0">
                <a:solidFill>
                  <a:srgbClr val="555458"/>
                </a:solidFill>
                <a:effectLst/>
                <a:latin typeface="PT Sans"/>
              </a:rPr>
              <a:t>Los adjetivos de género femenino</a:t>
            </a:r>
            <a:endParaRPr lang="es-MX" sz="1300" b="0" i="0" dirty="0">
              <a:solidFill>
                <a:srgbClr val="555458"/>
              </a:solidFill>
              <a:effectLst/>
              <a:latin typeface="PT Sans"/>
            </a:endParaRPr>
          </a:p>
          <a:p>
            <a:pPr marL="0" indent="0" algn="l">
              <a:buNone/>
            </a:pPr>
            <a:r>
              <a:rPr lang="es-MX" sz="1300" b="0" i="0" dirty="0">
                <a:solidFill>
                  <a:srgbClr val="555458"/>
                </a:solidFill>
                <a:effectLst/>
                <a:latin typeface="PT Sans"/>
              </a:rPr>
              <a:t>Por otro lado, cuando </a:t>
            </a:r>
            <a:r>
              <a:rPr lang="es-MX" sz="1300" b="0" i="0" u="none" strike="noStrike" dirty="0">
                <a:solidFill>
                  <a:srgbClr val="444447"/>
                </a:solidFill>
                <a:effectLst/>
                <a:latin typeface="PT Sans"/>
                <a:hlinkClick r:id="rId3"/>
              </a:rPr>
              <a:t>describimos sustantivos femeninos como CASA</a:t>
            </a:r>
            <a:r>
              <a:rPr lang="es-MX" sz="1300" b="0" i="0" dirty="0">
                <a:solidFill>
                  <a:srgbClr val="555458"/>
                </a:solidFill>
                <a:effectLst/>
                <a:latin typeface="PT Sans"/>
              </a:rPr>
              <a:t>, tenemos que usar un adjetivo femenino como BONITA o ESPACIOSA, y no uno masculino como BONITO o ESPACIOSO. Dicho esto, los adjetivos femeninos son las mismas palabras con un ligero cambio en las vocales finales -O a -A,</a:t>
            </a:r>
          </a:p>
          <a:p>
            <a:endParaRPr lang="es-MX" sz="1700" dirty="0"/>
          </a:p>
          <a:p>
            <a:pPr algn="l"/>
            <a:r>
              <a:rPr lang="es-MX" sz="1700" b="1" i="0" dirty="0">
                <a:solidFill>
                  <a:srgbClr val="555458"/>
                </a:solidFill>
                <a:effectLst/>
                <a:latin typeface="PT Sans"/>
              </a:rPr>
              <a:t>Adjetivos con género invariable</a:t>
            </a:r>
          </a:p>
          <a:p>
            <a:pPr marL="0" indent="0" algn="l">
              <a:buNone/>
            </a:pPr>
            <a:r>
              <a:rPr lang="es-MX" sz="1700" b="0" i="0" dirty="0">
                <a:solidFill>
                  <a:srgbClr val="555458"/>
                </a:solidFill>
                <a:effectLst/>
                <a:latin typeface="PT Sans"/>
              </a:rPr>
              <a:t>Algunos adjetivos se usan tanto para sustantivos femeninos como masculinos, especialmente aquellos que terminan en -E o en consonantes, por ejemplo: “un libro interesante”, “un examen fácil”, “un chico optimista / una chica optimista”.</a:t>
            </a:r>
          </a:p>
          <a:p>
            <a:endParaRPr lang="es-MX" dirty="0"/>
          </a:p>
        </p:txBody>
      </p:sp>
    </p:spTree>
    <p:extLst>
      <p:ext uri="{BB962C8B-B14F-4D97-AF65-F5344CB8AC3E}">
        <p14:creationId xmlns:p14="http://schemas.microsoft.com/office/powerpoint/2010/main" xmlns="" val="2206447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447B8F-38EA-47CD-9F31-B4605229BB6A}"/>
              </a:ext>
            </a:extLst>
          </p:cNvPr>
          <p:cNvSpPr>
            <a:spLocks noGrp="1"/>
          </p:cNvSpPr>
          <p:nvPr>
            <p:ph type="title"/>
          </p:nvPr>
        </p:nvSpPr>
        <p:spPr>
          <a:xfrm>
            <a:off x="508001" y="1776276"/>
            <a:ext cx="7737365" cy="1320800"/>
          </a:xfrm>
        </p:spPr>
        <p:txBody>
          <a:bodyPr>
            <a:normAutofit fontScale="90000"/>
          </a:bodyPr>
          <a:lstStyle/>
          <a:p>
            <a:r>
              <a:rPr lang="es-MX" sz="2700" dirty="0">
                <a:effectLst/>
                <a:latin typeface="Cambria" panose="02040503050406030204" pitchFamily="18" charset="0"/>
                <a:ea typeface="Calibri" panose="020F0502020204030204" pitchFamily="34" charset="0"/>
                <a:cs typeface="Arial" panose="020B0604020202020204" pitchFamily="34" charset="0"/>
              </a:rPr>
              <a:t>Recursos que se usan para evitar el masculino genérico</a:t>
            </a:r>
            <a:r>
              <a:rPr lang="es-MX" sz="3100" dirty="0">
                <a:effectLst/>
                <a:latin typeface="Cambria" panose="02040503050406030204" pitchFamily="18" charset="0"/>
                <a:ea typeface="Calibri" panose="020F0502020204030204" pitchFamily="34" charset="0"/>
                <a:cs typeface="Arial" panose="020B0604020202020204" pitchFamily="34" charset="0"/>
              </a:rPr>
              <a:t/>
            </a:r>
            <a:br>
              <a:rPr lang="es-MX" sz="3100" dirty="0">
                <a:effectLst/>
                <a:latin typeface="Cambria" panose="02040503050406030204" pitchFamily="18" charset="0"/>
                <a:ea typeface="Calibri" panose="020F0502020204030204" pitchFamily="34" charset="0"/>
                <a:cs typeface="Arial" panose="020B0604020202020204" pitchFamily="34" charset="0"/>
              </a:rPr>
            </a:br>
            <a:r>
              <a:rPr lang="es-MX" sz="3100" dirty="0">
                <a:effectLst/>
                <a:latin typeface="Cambria" panose="02040503050406030204" pitchFamily="18" charset="0"/>
                <a:ea typeface="Calibri" panose="020F0502020204030204" pitchFamily="34" charset="0"/>
                <a:cs typeface="Arial" panose="020B0604020202020204" pitchFamily="34" charset="0"/>
              </a:rPr>
              <a:t/>
            </a:r>
            <a:br>
              <a:rPr lang="es-MX" sz="3100" dirty="0">
                <a:effectLst/>
                <a:latin typeface="Cambria" panose="02040503050406030204" pitchFamily="18" charset="0"/>
                <a:ea typeface="Calibri" panose="020F0502020204030204" pitchFamily="34" charset="0"/>
                <a:cs typeface="Arial" panose="020B0604020202020204" pitchFamily="34" charset="0"/>
              </a:rPr>
            </a:br>
            <a:r>
              <a:rPr lang="es-MX" sz="2700" i="1" dirty="0">
                <a:effectLst/>
                <a:latin typeface="Cambria" panose="02040503050406030204" pitchFamily="18" charset="0"/>
                <a:ea typeface="Calibri" panose="020F0502020204030204" pitchFamily="34" charset="0"/>
                <a:cs typeface="Arial" panose="020B0604020202020204" pitchFamily="34" charset="0"/>
              </a:rPr>
              <a:t>El desdoblamiento mujeres y hombres </a:t>
            </a:r>
            <a:br>
              <a:rPr lang="es-MX" sz="2700" i="1" dirty="0">
                <a:effectLst/>
                <a:latin typeface="Cambria" panose="02040503050406030204" pitchFamily="18" charset="0"/>
                <a:ea typeface="Calibri" panose="020F0502020204030204" pitchFamily="34" charset="0"/>
                <a:cs typeface="Arial" panose="020B0604020202020204" pitchFamily="34" charset="0"/>
              </a:rPr>
            </a:br>
            <a:r>
              <a:rPr lang="es-MX" sz="2700" i="1" dirty="0">
                <a:effectLst/>
                <a:latin typeface="Cambria" panose="02040503050406030204" pitchFamily="18" charset="0"/>
                <a:ea typeface="Calibri" panose="020F0502020204030204" pitchFamily="34" charset="0"/>
                <a:cs typeface="Arial" panose="020B0604020202020204" pitchFamily="34" charset="0"/>
              </a:rPr>
              <a:t/>
            </a:r>
            <a:br>
              <a:rPr lang="es-MX" sz="2700" i="1" dirty="0">
                <a:effectLst/>
                <a:latin typeface="Cambria" panose="02040503050406030204" pitchFamily="18" charset="0"/>
                <a:ea typeface="Calibri" panose="020F0502020204030204" pitchFamily="34" charset="0"/>
                <a:cs typeface="Arial" panose="020B0604020202020204" pitchFamily="34" charset="0"/>
              </a:rPr>
            </a:br>
            <a:r>
              <a:rPr lang="es-MX" sz="3600" dirty="0">
                <a:effectLst/>
                <a:latin typeface="Calibri" panose="020F0502020204030204" pitchFamily="34" charset="0"/>
                <a:ea typeface="Calibri" panose="020F0502020204030204" pitchFamily="34" charset="0"/>
                <a:cs typeface="Times New Roman" panose="02020603050405020304" pitchFamily="18" charset="0"/>
              </a:rPr>
              <a:t/>
            </a:r>
            <a:br>
              <a:rPr lang="es-MX" sz="36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xmlns="" id="{DD1928FF-F86B-4864-9BCD-6D03FE8E9F67}"/>
              </a:ext>
            </a:extLst>
          </p:cNvPr>
          <p:cNvSpPr>
            <a:spLocks noGrp="1"/>
          </p:cNvSpPr>
          <p:nvPr>
            <p:ph idx="1"/>
          </p:nvPr>
        </p:nvSpPr>
        <p:spPr>
          <a:xfrm>
            <a:off x="248478" y="1776276"/>
            <a:ext cx="4422914" cy="4637776"/>
          </a:xfrm>
        </p:spPr>
        <p:txBody>
          <a:bodyPr>
            <a:normAutofit lnSpcReduction="10000"/>
          </a:bodyPr>
          <a:lstStyle/>
          <a:p>
            <a:endParaRPr lang="es-MX" dirty="0"/>
          </a:p>
          <a:p>
            <a:pPr algn="just"/>
            <a:r>
              <a:rPr lang="es-MX" dirty="0">
                <a:solidFill>
                  <a:schemeClr val="bg1"/>
                </a:solidFill>
              </a:rPr>
              <a:t>Es recomendable nombrar a ambos sexos para hacer patente que están presentes. Esta fórmula se conoce también como desdoblamiento y es sencilla de usar. Es aconsejable empezar por las mujeres e ir alternando el uso de femenino y masculino en el texto o discurso.</a:t>
            </a:r>
          </a:p>
          <a:p>
            <a:pPr algn="just"/>
            <a:endParaRPr lang="es-MX" dirty="0">
              <a:solidFill>
                <a:schemeClr val="bg1"/>
              </a:solidFill>
            </a:endParaRPr>
          </a:p>
          <a:p>
            <a:pPr algn="just"/>
            <a:r>
              <a:rPr lang="es-MX" dirty="0">
                <a:solidFill>
                  <a:schemeClr val="bg1"/>
                </a:solidFill>
              </a:rPr>
              <a:t> Como en todas las fórmulas o claves para usar el lenguaje incluyente es necesario cuidar del tipo de texto o discurso y no abusar de una fórmula.</a:t>
            </a:r>
          </a:p>
        </p:txBody>
      </p:sp>
      <p:pic>
        <p:nvPicPr>
          <p:cNvPr id="5" name="Imagen 4">
            <a:extLst>
              <a:ext uri="{FF2B5EF4-FFF2-40B4-BE49-F238E27FC236}">
                <a16:creationId xmlns:a16="http://schemas.microsoft.com/office/drawing/2014/main" xmlns="" id="{192930E2-FD6E-41F1-AD86-6B41D61CC595}"/>
              </a:ext>
            </a:extLst>
          </p:cNvPr>
          <p:cNvPicPr>
            <a:picLocks noChangeAspect="1"/>
          </p:cNvPicPr>
          <p:nvPr/>
        </p:nvPicPr>
        <p:blipFill>
          <a:blip r:embed="rId2" cstate="print"/>
          <a:stretch>
            <a:fillRect/>
          </a:stretch>
        </p:blipFill>
        <p:spPr>
          <a:xfrm>
            <a:off x="5574338" y="2112530"/>
            <a:ext cx="2907510" cy="4301522"/>
          </a:xfrm>
          <a:prstGeom prst="rect">
            <a:avLst/>
          </a:prstGeom>
        </p:spPr>
      </p:pic>
    </p:spTree>
    <p:extLst>
      <p:ext uri="{BB962C8B-B14F-4D97-AF65-F5344CB8AC3E}">
        <p14:creationId xmlns:p14="http://schemas.microsoft.com/office/powerpoint/2010/main" xmlns="" val="1374657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48801F-1D37-428D-A543-59F8BB12AE7B}"/>
              </a:ext>
            </a:extLst>
          </p:cNvPr>
          <p:cNvSpPr>
            <a:spLocks noGrp="1"/>
          </p:cNvSpPr>
          <p:nvPr>
            <p:ph type="title"/>
          </p:nvPr>
        </p:nvSpPr>
        <p:spPr>
          <a:xfrm>
            <a:off x="508001" y="1166098"/>
            <a:ext cx="8635999" cy="1320800"/>
          </a:xfrm>
        </p:spPr>
        <p:txBody>
          <a:bodyPr>
            <a:normAutofit fontScale="90000"/>
          </a:bodyPr>
          <a:lstStyle/>
          <a:p>
            <a:r>
              <a:rPr lang="es-MX" sz="3600" dirty="0">
                <a:effectLst/>
                <a:latin typeface="Cambria" panose="02040503050406030204" pitchFamily="18" charset="0"/>
                <a:ea typeface="Calibri" panose="020F0502020204030204" pitchFamily="34" charset="0"/>
                <a:cs typeface="Arial" panose="020B0604020202020204" pitchFamily="34" charset="0"/>
              </a:rPr>
              <a:t>Recursos que se usan para evitar el masculino genérico</a:t>
            </a:r>
            <a:br>
              <a:rPr lang="es-MX" sz="3600" dirty="0">
                <a:effectLst/>
                <a:latin typeface="Cambria" panose="02040503050406030204" pitchFamily="18" charset="0"/>
                <a:ea typeface="Calibri" panose="020F0502020204030204" pitchFamily="34" charset="0"/>
                <a:cs typeface="Arial" panose="020B0604020202020204" pitchFamily="34" charset="0"/>
              </a:rPr>
            </a:br>
            <a:r>
              <a:rPr lang="es-MX" sz="3600" dirty="0">
                <a:effectLst/>
                <a:latin typeface="Cambria" panose="02040503050406030204" pitchFamily="18" charset="0"/>
                <a:ea typeface="Calibri" panose="020F0502020204030204" pitchFamily="34" charset="0"/>
                <a:cs typeface="Arial" panose="020B0604020202020204" pitchFamily="34" charset="0"/>
              </a:rPr>
              <a:t/>
            </a:r>
            <a:br>
              <a:rPr lang="es-MX" sz="3600" dirty="0">
                <a:effectLst/>
                <a:latin typeface="Cambria" panose="02040503050406030204" pitchFamily="18" charset="0"/>
                <a:ea typeface="Calibri" panose="020F0502020204030204" pitchFamily="34" charset="0"/>
                <a:cs typeface="Arial" panose="020B0604020202020204" pitchFamily="34" charset="0"/>
              </a:rPr>
            </a:br>
            <a:r>
              <a:rPr lang="es-MX" sz="3100" i="1" dirty="0">
                <a:effectLst/>
                <a:latin typeface="Cambria" panose="02040503050406030204" pitchFamily="18" charset="0"/>
                <a:ea typeface="Calibri" panose="020F0502020204030204" pitchFamily="34" charset="0"/>
                <a:cs typeface="Arial" panose="020B0604020202020204" pitchFamily="34" charset="0"/>
              </a:rPr>
              <a:t>Uso de sustantivos comunes o abstractos </a:t>
            </a:r>
            <a:r>
              <a:rPr lang="es-MX" sz="3600" dirty="0">
                <a:effectLst/>
                <a:latin typeface="Calibri" panose="020F0502020204030204" pitchFamily="34" charset="0"/>
                <a:ea typeface="Calibri" panose="020F0502020204030204" pitchFamily="34" charset="0"/>
                <a:cs typeface="Times New Roman" panose="02020603050405020304" pitchFamily="18" charset="0"/>
              </a:rPr>
              <a:t/>
            </a:r>
            <a:br>
              <a:rPr lang="es-MX" sz="36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xmlns="" id="{03740925-B66F-4C15-B4CE-4CF42D4BB228}"/>
              </a:ext>
            </a:extLst>
          </p:cNvPr>
          <p:cNvSpPr>
            <a:spLocks noGrp="1"/>
          </p:cNvSpPr>
          <p:nvPr>
            <p:ph idx="1"/>
          </p:nvPr>
        </p:nvSpPr>
        <p:spPr>
          <a:xfrm>
            <a:off x="4682360" y="2486898"/>
            <a:ext cx="4099034" cy="3880773"/>
          </a:xfrm>
        </p:spPr>
        <p:txBody>
          <a:bodyPr>
            <a:normAutofit/>
          </a:bodyPr>
          <a:lstStyle/>
          <a:p>
            <a:pPr algn="just"/>
            <a:r>
              <a:rPr lang="es-MX" b="1" i="0" dirty="0">
                <a:solidFill>
                  <a:srgbClr val="1D1F23"/>
                </a:solidFill>
                <a:effectLst/>
                <a:latin typeface="Lato"/>
              </a:rPr>
              <a:t>Sustantivos Genéricos</a:t>
            </a:r>
            <a:endParaRPr lang="es-MX" b="0" i="0" dirty="0">
              <a:solidFill>
                <a:srgbClr val="1D1F23"/>
              </a:solidFill>
              <a:effectLst/>
              <a:latin typeface="Lato"/>
            </a:endParaRPr>
          </a:p>
          <a:p>
            <a:pPr marL="0" indent="0" algn="just">
              <a:buNone/>
            </a:pPr>
            <a:r>
              <a:rPr lang="es-MX" b="0" i="0" dirty="0">
                <a:solidFill>
                  <a:srgbClr val="333333"/>
                </a:solidFill>
                <a:effectLst/>
                <a:latin typeface="Open Sans"/>
              </a:rPr>
              <a:t>Son términos que independientemente de su género gramatical, permiten nombrar a todas las personas, pues las agrupan por sus características. Por ejemplo: seres humanos, ciudadanía, etcétera.</a:t>
            </a:r>
          </a:p>
          <a:p>
            <a:endParaRPr lang="es-MX" dirty="0"/>
          </a:p>
        </p:txBody>
      </p:sp>
      <p:graphicFrame>
        <p:nvGraphicFramePr>
          <p:cNvPr id="4" name="Tabla 3">
            <a:extLst>
              <a:ext uri="{FF2B5EF4-FFF2-40B4-BE49-F238E27FC236}">
                <a16:creationId xmlns:a16="http://schemas.microsoft.com/office/drawing/2014/main" xmlns="" id="{9186E672-0B45-4F56-BBE7-FBB8B305132E}"/>
              </a:ext>
            </a:extLst>
          </p:cNvPr>
          <p:cNvGraphicFramePr>
            <a:graphicFrameLocks noGrp="1"/>
          </p:cNvGraphicFramePr>
          <p:nvPr>
            <p:extLst>
              <p:ext uri="{D42A27DB-BD31-4B8C-83A1-F6EECF244321}">
                <p14:modId xmlns:p14="http://schemas.microsoft.com/office/powerpoint/2010/main" xmlns="" val="2176131570"/>
              </p:ext>
            </p:extLst>
          </p:nvPr>
        </p:nvGraphicFramePr>
        <p:xfrm>
          <a:off x="508001" y="2486898"/>
          <a:ext cx="3798040" cy="3121310"/>
        </p:xfrm>
        <a:graphic>
          <a:graphicData uri="http://schemas.openxmlformats.org/drawingml/2006/table">
            <a:tbl>
              <a:tblPr/>
              <a:tblGrid>
                <a:gridCol w="1899020">
                  <a:extLst>
                    <a:ext uri="{9D8B030D-6E8A-4147-A177-3AD203B41FA5}">
                      <a16:colId xmlns:a16="http://schemas.microsoft.com/office/drawing/2014/main" xmlns="" val="779851853"/>
                    </a:ext>
                  </a:extLst>
                </a:gridCol>
                <a:gridCol w="1899020">
                  <a:extLst>
                    <a:ext uri="{9D8B030D-6E8A-4147-A177-3AD203B41FA5}">
                      <a16:colId xmlns:a16="http://schemas.microsoft.com/office/drawing/2014/main" xmlns="" val="2617870659"/>
                    </a:ext>
                  </a:extLst>
                </a:gridCol>
              </a:tblGrid>
              <a:tr h="509095">
                <a:tc>
                  <a:txBody>
                    <a:bodyPr/>
                    <a:lstStyle/>
                    <a:p>
                      <a:pPr algn="l" fontAlgn="b"/>
                      <a:r>
                        <a:rPr lang="es-MX" dirty="0">
                          <a:solidFill>
                            <a:schemeClr val="bg1"/>
                          </a:solidFill>
                          <a:effectLst/>
                        </a:rPr>
                        <a:t>No recomendado</a:t>
                      </a:r>
                    </a:p>
                  </a:txBody>
                  <a:tcPr marL="57150" marR="5715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90B0F2"/>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DFF0D8"/>
                    </a:solidFill>
                  </a:tcPr>
                </a:tc>
                <a:tc>
                  <a:txBody>
                    <a:bodyPr/>
                    <a:lstStyle/>
                    <a:p>
                      <a:pPr algn="l" fontAlgn="b"/>
                      <a:r>
                        <a:rPr lang="es-MX" dirty="0">
                          <a:solidFill>
                            <a:schemeClr val="bg1"/>
                          </a:solidFill>
                          <a:effectLst/>
                        </a:rPr>
                        <a:t>Recomendado</a:t>
                      </a:r>
                    </a:p>
                  </a:txBody>
                  <a:tcPr marL="57150" marR="5715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38B1F2"/>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DFF0D8"/>
                    </a:solidFill>
                  </a:tcPr>
                </a:tc>
                <a:extLst>
                  <a:ext uri="{0D108BD9-81ED-4DB2-BD59-A6C34878D82A}">
                    <a16:rowId xmlns:a16="http://schemas.microsoft.com/office/drawing/2014/main" xmlns="" val="2482551205"/>
                  </a:ext>
                </a:extLst>
              </a:tr>
              <a:tr h="509095">
                <a:tc>
                  <a:txBody>
                    <a:bodyPr/>
                    <a:lstStyle/>
                    <a:p>
                      <a:pPr fontAlgn="t"/>
                      <a:r>
                        <a:rPr lang="es-MX" dirty="0">
                          <a:solidFill>
                            <a:schemeClr val="bg1"/>
                          </a:solidFill>
                          <a:effectLst/>
                        </a:rPr>
                        <a:t>Los niños</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s-MX" dirty="0">
                          <a:solidFill>
                            <a:schemeClr val="bg1"/>
                          </a:solidFill>
                          <a:effectLst/>
                        </a:rPr>
                        <a:t>La niñez</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xmlns="" val="1111243652"/>
                  </a:ext>
                </a:extLst>
              </a:tr>
              <a:tr h="509095">
                <a:tc>
                  <a:txBody>
                    <a:bodyPr/>
                    <a:lstStyle/>
                    <a:p>
                      <a:pPr fontAlgn="t"/>
                      <a:r>
                        <a:rPr lang="es-MX" dirty="0">
                          <a:solidFill>
                            <a:schemeClr val="bg1"/>
                          </a:solidFill>
                          <a:effectLst/>
                        </a:rPr>
                        <a:t>Los ciudadanos</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s-MX" dirty="0">
                          <a:solidFill>
                            <a:schemeClr val="bg1"/>
                          </a:solidFill>
                          <a:effectLst/>
                        </a:rPr>
                        <a:t>La ciudadanía</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979386244"/>
                  </a:ext>
                </a:extLst>
              </a:tr>
              <a:tr h="509095">
                <a:tc>
                  <a:txBody>
                    <a:bodyPr/>
                    <a:lstStyle/>
                    <a:p>
                      <a:pPr fontAlgn="t"/>
                      <a:r>
                        <a:rPr lang="es-MX" dirty="0">
                          <a:solidFill>
                            <a:schemeClr val="bg1"/>
                          </a:solidFill>
                          <a:effectLst/>
                        </a:rPr>
                        <a:t>Los adolescentes</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s-MX" dirty="0">
                          <a:solidFill>
                            <a:schemeClr val="bg1"/>
                          </a:solidFill>
                          <a:effectLst/>
                        </a:rPr>
                        <a:t>La adolescencia</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xmlns="" val="279687266"/>
                  </a:ext>
                </a:extLst>
              </a:tr>
              <a:tr h="509095">
                <a:tc>
                  <a:txBody>
                    <a:bodyPr/>
                    <a:lstStyle/>
                    <a:p>
                      <a:pPr fontAlgn="t"/>
                      <a:r>
                        <a:rPr lang="es-MX" dirty="0">
                          <a:solidFill>
                            <a:schemeClr val="bg1"/>
                          </a:solidFill>
                          <a:effectLst/>
                        </a:rPr>
                        <a:t>Los hijos</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s-MX" dirty="0">
                          <a:solidFill>
                            <a:schemeClr val="bg1"/>
                          </a:solidFill>
                          <a:effectLst/>
                        </a:rPr>
                        <a:t>La descendencia</a:t>
                      </a:r>
                    </a:p>
                  </a:txBody>
                  <a:tcPr marL="57150" marR="5715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499903354"/>
                  </a:ext>
                </a:extLst>
              </a:tr>
            </a:tbl>
          </a:graphicData>
        </a:graphic>
      </p:graphicFrame>
    </p:spTree>
    <p:extLst>
      <p:ext uri="{BB962C8B-B14F-4D97-AF65-F5344CB8AC3E}">
        <p14:creationId xmlns:p14="http://schemas.microsoft.com/office/powerpoint/2010/main" xmlns="" val="709100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31AF34-F4FF-41D2-B5C8-C6C37FFACE2D}"/>
              </a:ext>
            </a:extLst>
          </p:cNvPr>
          <p:cNvSpPr>
            <a:spLocks noGrp="1"/>
          </p:cNvSpPr>
          <p:nvPr>
            <p:ph type="title"/>
          </p:nvPr>
        </p:nvSpPr>
        <p:spPr>
          <a:xfrm>
            <a:off x="438427" y="346841"/>
            <a:ext cx="6447501" cy="1320800"/>
          </a:xfrm>
        </p:spPr>
        <p:txBody>
          <a:bodyPr>
            <a:normAutofit fontScale="90000"/>
          </a:bodyPr>
          <a:lstStyle/>
          <a:p>
            <a:r>
              <a:rPr lang="es-MX" sz="3600" dirty="0">
                <a:effectLst/>
                <a:latin typeface="Cambria" panose="02040503050406030204" pitchFamily="18" charset="0"/>
                <a:ea typeface="Calibri" panose="020F0502020204030204" pitchFamily="34" charset="0"/>
                <a:cs typeface="Arial" panose="020B0604020202020204" pitchFamily="34" charset="0"/>
              </a:rPr>
              <a:t>Recursos que se usan para evitar el masculino </a:t>
            </a:r>
            <a:r>
              <a:rPr lang="es-MX" sz="3600" dirty="0" smtClean="0">
                <a:effectLst/>
                <a:latin typeface="Cambria" panose="02040503050406030204" pitchFamily="18" charset="0"/>
                <a:ea typeface="Calibri" panose="020F0502020204030204" pitchFamily="34" charset="0"/>
                <a:cs typeface="Arial" panose="020B0604020202020204" pitchFamily="34" charset="0"/>
              </a:rPr>
              <a:t>genérico</a:t>
            </a:r>
            <a:r>
              <a:rPr lang="es-MX" sz="3600" dirty="0">
                <a:effectLst/>
                <a:latin typeface="Cambria" panose="02040503050406030204" pitchFamily="18" charset="0"/>
                <a:ea typeface="Calibri" panose="020F0502020204030204" pitchFamily="34" charset="0"/>
                <a:cs typeface="Arial" panose="020B0604020202020204" pitchFamily="34" charset="0"/>
              </a:rPr>
              <a:t/>
            </a:r>
            <a:br>
              <a:rPr lang="es-MX" sz="3600" dirty="0">
                <a:effectLst/>
                <a:latin typeface="Cambria" panose="02040503050406030204" pitchFamily="18" charset="0"/>
                <a:ea typeface="Calibri" panose="020F0502020204030204" pitchFamily="34" charset="0"/>
                <a:cs typeface="Arial" panose="020B0604020202020204" pitchFamily="34" charset="0"/>
              </a:rPr>
            </a:br>
            <a:r>
              <a:rPr lang="es-MX" sz="3100" i="1" dirty="0">
                <a:effectLst/>
                <a:latin typeface="Cambria" panose="02040503050406030204" pitchFamily="18" charset="0"/>
                <a:ea typeface="Calibri" panose="020F0502020204030204" pitchFamily="34" charset="0"/>
                <a:cs typeface="Arial" panose="020B0604020202020204" pitchFamily="34" charset="0"/>
              </a:rPr>
              <a:t>Uso de sustantivos comunes</a:t>
            </a:r>
            <a:endParaRPr lang="es-MX" dirty="0"/>
          </a:p>
        </p:txBody>
      </p:sp>
      <p:sp>
        <p:nvSpPr>
          <p:cNvPr id="7" name="CuadroTexto 6">
            <a:extLst>
              <a:ext uri="{FF2B5EF4-FFF2-40B4-BE49-F238E27FC236}">
                <a16:creationId xmlns:a16="http://schemas.microsoft.com/office/drawing/2014/main" xmlns="" id="{F99F02D8-18DE-42FF-9697-E26B2A855DE4}"/>
              </a:ext>
            </a:extLst>
          </p:cNvPr>
          <p:cNvSpPr txBox="1"/>
          <p:nvPr/>
        </p:nvSpPr>
        <p:spPr>
          <a:xfrm>
            <a:off x="438427" y="2168478"/>
            <a:ext cx="8232607" cy="923330"/>
          </a:xfrm>
          <a:prstGeom prst="rect">
            <a:avLst/>
          </a:prstGeom>
          <a:noFill/>
        </p:spPr>
        <p:txBody>
          <a:bodyPr wrap="square">
            <a:spAutoFit/>
          </a:bodyPr>
          <a:lstStyle/>
          <a:p>
            <a:r>
              <a:rPr lang="es-MX" dirty="0">
                <a:solidFill>
                  <a:schemeClr val="bg1"/>
                </a:solidFill>
              </a:rPr>
              <a:t>Son palabras con las que se alude a mujeres y hombres, ya sea con términos colectivos o con términos abstractos que incluyan a mujeres y varones. </a:t>
            </a:r>
          </a:p>
        </p:txBody>
      </p:sp>
      <p:pic>
        <p:nvPicPr>
          <p:cNvPr id="8" name="Imagen 7">
            <a:extLst>
              <a:ext uri="{FF2B5EF4-FFF2-40B4-BE49-F238E27FC236}">
                <a16:creationId xmlns:a16="http://schemas.microsoft.com/office/drawing/2014/main" xmlns="" id="{7D69DD47-A31C-48B8-A341-7D12660C44F1}"/>
              </a:ext>
            </a:extLst>
          </p:cNvPr>
          <p:cNvPicPr>
            <a:picLocks noChangeAspect="1"/>
          </p:cNvPicPr>
          <p:nvPr/>
        </p:nvPicPr>
        <p:blipFill>
          <a:blip r:embed="rId2"/>
          <a:stretch>
            <a:fillRect/>
          </a:stretch>
        </p:blipFill>
        <p:spPr>
          <a:xfrm>
            <a:off x="2656238" y="3091808"/>
            <a:ext cx="4229690" cy="3439005"/>
          </a:xfrm>
          <a:prstGeom prst="rect">
            <a:avLst/>
          </a:prstGeom>
        </p:spPr>
      </p:pic>
    </p:spTree>
    <p:extLst>
      <p:ext uri="{BB962C8B-B14F-4D97-AF65-F5344CB8AC3E}">
        <p14:creationId xmlns:p14="http://schemas.microsoft.com/office/powerpoint/2010/main" xmlns="" val="1300092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55528F-688C-4B2F-8AF9-81103D397756}"/>
              </a:ext>
            </a:extLst>
          </p:cNvPr>
          <p:cNvSpPr>
            <a:spLocks noGrp="1"/>
          </p:cNvSpPr>
          <p:nvPr>
            <p:ph type="title"/>
          </p:nvPr>
        </p:nvSpPr>
        <p:spPr>
          <a:xfrm>
            <a:off x="508001" y="252248"/>
            <a:ext cx="8635999" cy="1320800"/>
          </a:xfrm>
        </p:spPr>
        <p:txBody>
          <a:bodyPr>
            <a:normAutofit fontScale="90000"/>
          </a:bodyPr>
          <a:lstStyle/>
          <a:p>
            <a:r>
              <a:rPr lang="es-MX" sz="3600" dirty="0">
                <a:effectLst/>
                <a:latin typeface="Cambria" panose="02040503050406030204" pitchFamily="18" charset="0"/>
                <a:ea typeface="Calibri" panose="020F0502020204030204" pitchFamily="34" charset="0"/>
                <a:cs typeface="Arial" panose="020B0604020202020204" pitchFamily="34" charset="0"/>
              </a:rPr>
              <a:t>Recursos que se usan para evitar el masculino </a:t>
            </a:r>
            <a:r>
              <a:rPr lang="es-MX" sz="3600" dirty="0" smtClean="0">
                <a:effectLst/>
                <a:latin typeface="Cambria" panose="02040503050406030204" pitchFamily="18" charset="0"/>
                <a:ea typeface="Calibri" panose="020F0502020204030204" pitchFamily="34" charset="0"/>
                <a:cs typeface="Arial" panose="020B0604020202020204" pitchFamily="34" charset="0"/>
              </a:rPr>
              <a:t>genérico</a:t>
            </a:r>
            <a:r>
              <a:rPr lang="es-MX" sz="3600" dirty="0">
                <a:effectLst/>
                <a:latin typeface="Cambria" panose="02040503050406030204" pitchFamily="18" charset="0"/>
                <a:ea typeface="Calibri" panose="020F0502020204030204" pitchFamily="34" charset="0"/>
                <a:cs typeface="Arial" panose="020B0604020202020204" pitchFamily="34" charset="0"/>
              </a:rPr>
              <a:t/>
            </a:r>
            <a:br>
              <a:rPr lang="es-MX" sz="3600" dirty="0">
                <a:effectLst/>
                <a:latin typeface="Cambria" panose="02040503050406030204" pitchFamily="18" charset="0"/>
                <a:ea typeface="Calibri" panose="020F0502020204030204" pitchFamily="34" charset="0"/>
                <a:cs typeface="Arial" panose="020B0604020202020204" pitchFamily="34" charset="0"/>
              </a:rPr>
            </a:br>
            <a:r>
              <a:rPr lang="es-MX" sz="3100" i="1" dirty="0">
                <a:effectLst/>
                <a:latin typeface="Cambria" panose="02040503050406030204" pitchFamily="18" charset="0"/>
                <a:ea typeface="Calibri" panose="020F0502020204030204" pitchFamily="34" charset="0"/>
                <a:cs typeface="Arial" panose="020B0604020202020204" pitchFamily="34" charset="0"/>
              </a:rPr>
              <a:t>Uso de sustantivos</a:t>
            </a:r>
            <a:r>
              <a:rPr lang="es-MX" sz="3100" i="1" dirty="0">
                <a:latin typeface="Cambria" panose="02040503050406030204" pitchFamily="18" charset="0"/>
                <a:ea typeface="Calibri" panose="020F0502020204030204" pitchFamily="34" charset="0"/>
                <a:cs typeface="Arial" panose="020B0604020202020204" pitchFamily="34" charset="0"/>
              </a:rPr>
              <a:t> </a:t>
            </a:r>
            <a:r>
              <a:rPr lang="es-MX" sz="3100" i="1" dirty="0">
                <a:effectLst/>
                <a:latin typeface="Cambria" panose="02040503050406030204" pitchFamily="18" charset="0"/>
                <a:ea typeface="Calibri" panose="020F0502020204030204" pitchFamily="34" charset="0"/>
                <a:cs typeface="Arial" panose="020B0604020202020204" pitchFamily="34" charset="0"/>
              </a:rPr>
              <a:t>epicenos</a:t>
            </a:r>
            <a:endParaRPr lang="es-MX" dirty="0"/>
          </a:p>
        </p:txBody>
      </p:sp>
      <p:sp>
        <p:nvSpPr>
          <p:cNvPr id="3" name="Marcador de contenido 2">
            <a:extLst>
              <a:ext uri="{FF2B5EF4-FFF2-40B4-BE49-F238E27FC236}">
                <a16:creationId xmlns:a16="http://schemas.microsoft.com/office/drawing/2014/main" xmlns="" id="{131B8DA7-1B80-4EC5-A520-B207CDE52CA4}"/>
              </a:ext>
            </a:extLst>
          </p:cNvPr>
          <p:cNvSpPr>
            <a:spLocks noGrp="1"/>
          </p:cNvSpPr>
          <p:nvPr>
            <p:ph idx="1"/>
          </p:nvPr>
        </p:nvSpPr>
        <p:spPr/>
        <p:txBody>
          <a:bodyPr>
            <a:normAutofit fontScale="85000" lnSpcReduction="10000"/>
          </a:bodyPr>
          <a:lstStyle/>
          <a:p>
            <a:pPr algn="just"/>
            <a:r>
              <a:rPr lang="es-MX" sz="2000" b="1" dirty="0">
                <a:solidFill>
                  <a:schemeClr val="bg1"/>
                </a:solidFill>
              </a:rPr>
              <a:t>Sustantivos epicenos. </a:t>
            </a:r>
            <a:r>
              <a:rPr lang="es-MX" dirty="0">
                <a:solidFill>
                  <a:schemeClr val="bg1"/>
                </a:solidFill>
              </a:rPr>
              <a:t>Son los que, designando seres animados, tienen una forma única, a la que corresponde un solo género gramatical, para referirse, indistintamente, a individuos de uno u otro sexo. En este caso, el género gramatical es independiente del sexo del referente. </a:t>
            </a:r>
          </a:p>
          <a:p>
            <a:pPr algn="just"/>
            <a:r>
              <a:rPr lang="es-MX" dirty="0">
                <a:solidFill>
                  <a:schemeClr val="bg1"/>
                </a:solidFill>
              </a:rPr>
              <a:t>Hay epicenos masculinos (personaje, vástago, tiburón, lince) y epicenos femeninos (persona, víctima, hormiga, perdiz). </a:t>
            </a:r>
          </a:p>
          <a:p>
            <a:pPr algn="just"/>
            <a:r>
              <a:rPr lang="es-MX" dirty="0">
                <a:solidFill>
                  <a:schemeClr val="bg1"/>
                </a:solidFill>
              </a:rPr>
              <a:t>La concordancia debe establecerse siempre en función del género gramatical del sustantivo epiceno, y no en función del sexo del referente; así, debe decirse La víctima, un hombre joven, fue trasladada al hospital más cercano, y no *La víctima, un hombre joven, fue trasladado al hospital más cercano. En el caso de los epicenos de animal, se añade la especificación macho o hembra cuando se desea hacer explícito el sexo del referente: “La orca macho permanece cerca de la rompiente [...], zarandeada por las aguas de color verdoso”</a:t>
            </a:r>
          </a:p>
        </p:txBody>
      </p:sp>
    </p:spTree>
    <p:extLst>
      <p:ext uri="{BB962C8B-B14F-4D97-AF65-F5344CB8AC3E}">
        <p14:creationId xmlns:p14="http://schemas.microsoft.com/office/powerpoint/2010/main" xmlns="" val="1823969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8F0DBB6-2821-4413-93D8-E2DA168036F5}"/>
              </a:ext>
            </a:extLst>
          </p:cNvPr>
          <p:cNvSpPr>
            <a:spLocks noGrp="1"/>
          </p:cNvSpPr>
          <p:nvPr>
            <p:ph type="title"/>
          </p:nvPr>
        </p:nvSpPr>
        <p:spPr>
          <a:xfrm>
            <a:off x="259522" y="413407"/>
            <a:ext cx="8884478" cy="1320800"/>
          </a:xfrm>
        </p:spPr>
        <p:txBody>
          <a:bodyPr>
            <a:normAutofit fontScale="90000"/>
          </a:bodyPr>
          <a:lstStyle/>
          <a:p>
            <a:r>
              <a:rPr lang="es-MX" sz="3100" dirty="0">
                <a:effectLst/>
                <a:latin typeface="Cambria" panose="02040503050406030204" pitchFamily="18" charset="0"/>
                <a:ea typeface="Calibri" panose="020F0502020204030204" pitchFamily="34" charset="0"/>
                <a:cs typeface="Arial" panose="020B0604020202020204" pitchFamily="34" charset="0"/>
              </a:rPr>
              <a:t>Recursos que se usan para evitar el masculino </a:t>
            </a:r>
            <a:r>
              <a:rPr lang="es-MX" sz="3100" dirty="0" smtClean="0">
                <a:effectLst/>
                <a:latin typeface="Cambria" panose="02040503050406030204" pitchFamily="18" charset="0"/>
                <a:ea typeface="Calibri" panose="020F0502020204030204" pitchFamily="34" charset="0"/>
                <a:cs typeface="Arial" panose="020B0604020202020204" pitchFamily="34" charset="0"/>
              </a:rPr>
              <a:t>genérico</a:t>
            </a:r>
            <a:r>
              <a:rPr lang="es-MX" sz="3600" dirty="0">
                <a:effectLst/>
                <a:latin typeface="Cambria" panose="02040503050406030204" pitchFamily="18" charset="0"/>
                <a:ea typeface="Calibri" panose="020F0502020204030204" pitchFamily="34" charset="0"/>
                <a:cs typeface="Arial" panose="020B0604020202020204" pitchFamily="34" charset="0"/>
              </a:rPr>
              <a:t/>
            </a:r>
            <a:br>
              <a:rPr lang="es-MX" sz="3600" dirty="0">
                <a:effectLst/>
                <a:latin typeface="Cambria" panose="02040503050406030204" pitchFamily="18" charset="0"/>
                <a:ea typeface="Calibri" panose="020F0502020204030204" pitchFamily="34" charset="0"/>
                <a:cs typeface="Arial" panose="020B0604020202020204" pitchFamily="34" charset="0"/>
              </a:rPr>
            </a:br>
            <a:r>
              <a:rPr lang="es-MX" sz="3100" i="1" dirty="0">
                <a:effectLst/>
                <a:latin typeface="Cambria" panose="02040503050406030204" pitchFamily="18" charset="0"/>
                <a:ea typeface="Calibri" panose="020F0502020204030204" pitchFamily="34" charset="0"/>
                <a:cs typeface="Arial" panose="020B0604020202020204" pitchFamily="34" charset="0"/>
              </a:rPr>
              <a:t>Parafrasear para evitar el masculino genérico; buscar un sinónimo sin  carga de género.</a:t>
            </a:r>
            <a:endParaRPr lang="es-MX" i="1" dirty="0"/>
          </a:p>
        </p:txBody>
      </p:sp>
      <p:sp>
        <p:nvSpPr>
          <p:cNvPr id="3" name="Marcador de contenido 2">
            <a:extLst>
              <a:ext uri="{FF2B5EF4-FFF2-40B4-BE49-F238E27FC236}">
                <a16:creationId xmlns:a16="http://schemas.microsoft.com/office/drawing/2014/main" xmlns="" id="{288003AB-711A-48C9-88CE-ED2F38D0E366}"/>
              </a:ext>
            </a:extLst>
          </p:cNvPr>
          <p:cNvSpPr>
            <a:spLocks noGrp="1"/>
          </p:cNvSpPr>
          <p:nvPr>
            <p:ph idx="1"/>
          </p:nvPr>
        </p:nvSpPr>
        <p:spPr>
          <a:xfrm>
            <a:off x="259522" y="2286000"/>
            <a:ext cx="8701137" cy="1765738"/>
          </a:xfrm>
        </p:spPr>
        <p:txBody>
          <a:bodyPr/>
          <a:lstStyle/>
          <a:p>
            <a:r>
              <a:rPr lang="es-MX" dirty="0">
                <a:solidFill>
                  <a:schemeClr val="bg1"/>
                </a:solidFill>
              </a:rPr>
              <a:t>Se refiere a la posibilidad de elegir una o más palabras con las cuales se nombre a las personas o al grupo, pero sin la carga de género. </a:t>
            </a:r>
          </a:p>
          <a:p>
            <a:endParaRPr lang="es-MX" dirty="0"/>
          </a:p>
          <a:p>
            <a:endParaRPr lang="es-MX" dirty="0"/>
          </a:p>
        </p:txBody>
      </p:sp>
      <p:pic>
        <p:nvPicPr>
          <p:cNvPr id="5" name="Imagen 4">
            <a:extLst>
              <a:ext uri="{FF2B5EF4-FFF2-40B4-BE49-F238E27FC236}">
                <a16:creationId xmlns:a16="http://schemas.microsoft.com/office/drawing/2014/main" xmlns="" id="{5BCF27C8-85B8-4835-9C1C-AE66FA816661}"/>
              </a:ext>
            </a:extLst>
          </p:cNvPr>
          <p:cNvPicPr>
            <a:picLocks noChangeAspect="1"/>
          </p:cNvPicPr>
          <p:nvPr/>
        </p:nvPicPr>
        <p:blipFill>
          <a:blip r:embed="rId2" cstate="print"/>
          <a:stretch>
            <a:fillRect/>
          </a:stretch>
        </p:blipFill>
        <p:spPr>
          <a:xfrm>
            <a:off x="1750612" y="3675880"/>
            <a:ext cx="5453589" cy="2757606"/>
          </a:xfrm>
          <a:prstGeom prst="rect">
            <a:avLst/>
          </a:prstGeom>
        </p:spPr>
      </p:pic>
    </p:spTree>
    <p:extLst>
      <p:ext uri="{BB962C8B-B14F-4D97-AF65-F5344CB8AC3E}">
        <p14:creationId xmlns:p14="http://schemas.microsoft.com/office/powerpoint/2010/main" xmlns="" val="141932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a:bodyPr>
          <a:lstStyle/>
          <a:p>
            <a:r>
              <a:rPr lang="es-MX" b="1" dirty="0"/>
              <a:t>Bibliografía recomendada </a:t>
            </a:r>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304479"/>
            <a:ext cx="7524003" cy="4229884"/>
          </a:xfrm>
        </p:spPr>
        <p:txBody>
          <a:bodyPr/>
          <a:lstStyle/>
          <a:p>
            <a:r>
              <a:rPr lang="es-MX" sz="2000" dirty="0">
                <a:solidFill>
                  <a:schemeClr val="bg1"/>
                </a:solidFill>
                <a:latin typeface="Cambria" panose="02040503050406030204" pitchFamily="18" charset="0"/>
              </a:rPr>
              <a:t>Aguilar-Álvarez Bay, Tatiana. </a:t>
            </a:r>
            <a:r>
              <a:rPr lang="es-MX" sz="2000" b="1" dirty="0">
                <a:solidFill>
                  <a:schemeClr val="bg1"/>
                </a:solidFill>
                <a:latin typeface="Cambria" panose="02040503050406030204" pitchFamily="18" charset="0"/>
              </a:rPr>
              <a:t>El Lenguaje en el Heidegger temprano.</a:t>
            </a:r>
            <a:r>
              <a:rPr lang="es-MX" sz="2000" dirty="0">
                <a:solidFill>
                  <a:schemeClr val="bg1"/>
                </a:solidFill>
                <a:latin typeface="Cambria" panose="02040503050406030204" pitchFamily="18" charset="0"/>
              </a:rPr>
              <a:t> México, FCE, 2000. </a:t>
            </a:r>
          </a:p>
          <a:p>
            <a:endParaRPr lang="es-MX" sz="2000" dirty="0">
              <a:solidFill>
                <a:schemeClr val="bg1"/>
              </a:solidFill>
              <a:latin typeface="Cambria" panose="02040503050406030204" pitchFamily="18" charset="0"/>
            </a:endParaRPr>
          </a:p>
          <a:p>
            <a:r>
              <a:rPr lang="es-MX" sz="2000" dirty="0">
                <a:solidFill>
                  <a:schemeClr val="bg1"/>
                </a:solidFill>
                <a:latin typeface="Cambria" panose="02040503050406030204" pitchFamily="18" charset="0"/>
              </a:rPr>
              <a:t>Braunstein, Nestor. </a:t>
            </a:r>
            <a:r>
              <a:rPr lang="es-MX" sz="2000" b="1" dirty="0">
                <a:solidFill>
                  <a:schemeClr val="bg1"/>
                </a:solidFill>
                <a:latin typeface="Cambria" panose="02040503050406030204" pitchFamily="18" charset="0"/>
              </a:rPr>
              <a:t>Teoría del Sujeto. Psicoanálisis (hacia Lacan),</a:t>
            </a:r>
            <a:r>
              <a:rPr lang="es-MX" sz="2000" dirty="0">
                <a:solidFill>
                  <a:schemeClr val="bg1"/>
                </a:solidFill>
                <a:latin typeface="Cambria" panose="02040503050406030204" pitchFamily="18" charset="0"/>
              </a:rPr>
              <a:t> México, Siglo XXI, 1998. </a:t>
            </a:r>
          </a:p>
          <a:p>
            <a:endParaRPr lang="es-MX" sz="2000" dirty="0">
              <a:solidFill>
                <a:schemeClr val="bg1"/>
              </a:solidFill>
              <a:latin typeface="Cambria" panose="02040503050406030204" pitchFamily="18" charset="0"/>
            </a:endParaRPr>
          </a:p>
          <a:p>
            <a:r>
              <a:rPr lang="es-MX" sz="2000" dirty="0">
                <a:solidFill>
                  <a:schemeClr val="bg1"/>
                </a:solidFill>
                <a:latin typeface="Cambria" panose="02040503050406030204" pitchFamily="18" charset="0"/>
              </a:rPr>
              <a:t>Foucault, Michel.  </a:t>
            </a:r>
            <a:r>
              <a:rPr lang="es-MX" sz="2000" b="1" dirty="0">
                <a:solidFill>
                  <a:schemeClr val="bg1"/>
                </a:solidFill>
                <a:latin typeface="Cambria" panose="02040503050406030204" pitchFamily="18" charset="0"/>
              </a:rPr>
              <a:t>Las Palabras y las Cosas. Una arqueología de las ciencias humanas. </a:t>
            </a:r>
            <a:r>
              <a:rPr lang="es-MX" sz="2000" dirty="0">
                <a:solidFill>
                  <a:schemeClr val="bg1"/>
                </a:solidFill>
                <a:latin typeface="Cambria" panose="02040503050406030204" pitchFamily="18" charset="0"/>
              </a:rPr>
              <a:t>México, Siglo XXI, 21ª ed.,  1991.</a:t>
            </a:r>
          </a:p>
          <a:p>
            <a:pPr marL="0" indent="0">
              <a:buNone/>
            </a:pPr>
            <a:endParaRPr lang="es-MX" dirty="0"/>
          </a:p>
        </p:txBody>
      </p:sp>
    </p:spTree>
    <p:extLst>
      <p:ext uri="{BB962C8B-B14F-4D97-AF65-F5344CB8AC3E}">
        <p14:creationId xmlns:p14="http://schemas.microsoft.com/office/powerpoint/2010/main" xmlns="" val="814922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Fuentes</a:t>
            </a:r>
            <a:endParaRPr lang="es-MX" dirty="0"/>
          </a:p>
        </p:txBody>
      </p:sp>
      <p:sp>
        <p:nvSpPr>
          <p:cNvPr id="3" name="2 Marcador de contenido"/>
          <p:cNvSpPr>
            <a:spLocks noGrp="1"/>
          </p:cNvSpPr>
          <p:nvPr>
            <p:ph idx="1"/>
          </p:nvPr>
        </p:nvSpPr>
        <p:spPr>
          <a:xfrm>
            <a:off x="504497" y="2222287"/>
            <a:ext cx="8450317" cy="3636510"/>
          </a:xfrm>
        </p:spPr>
        <p:txBody>
          <a:bodyPr>
            <a:noAutofit/>
          </a:bodyPr>
          <a:lstStyle/>
          <a:p>
            <a:endParaRPr lang="es-MX" dirty="0" smtClean="0">
              <a:solidFill>
                <a:schemeClr val="bg1"/>
              </a:solidFill>
            </a:endParaRPr>
          </a:p>
          <a:p>
            <a:r>
              <a:rPr lang="es-ES" dirty="0" smtClean="0">
                <a:solidFill>
                  <a:schemeClr val="bg1"/>
                </a:solidFill>
              </a:rPr>
              <a:t>INE. Manual  para el uso de un Lenguaje Ciudadano e Incluyente para el Instituto Nacional </a:t>
            </a:r>
            <a:r>
              <a:rPr lang="es-ES" dirty="0" smtClean="0">
                <a:solidFill>
                  <a:schemeClr val="bg1"/>
                </a:solidFill>
              </a:rPr>
              <a:t>Electoral</a:t>
            </a:r>
            <a:endParaRPr lang="es-MX" dirty="0" smtClean="0">
              <a:solidFill>
                <a:schemeClr val="bg1"/>
              </a:solidFill>
            </a:endParaRPr>
          </a:p>
          <a:p>
            <a:pPr>
              <a:buNone/>
            </a:pPr>
            <a:r>
              <a:rPr lang="es-ES" sz="1200" u="sng" dirty="0" smtClean="0">
                <a:solidFill>
                  <a:schemeClr val="bg1"/>
                </a:solidFill>
                <a:hlinkClick r:id="rId2"/>
              </a:rPr>
              <a:t>https://</a:t>
            </a:r>
            <a:r>
              <a:rPr lang="es-ES" sz="1200" u="sng" dirty="0" smtClean="0">
                <a:solidFill>
                  <a:schemeClr val="bg1"/>
                </a:solidFill>
                <a:hlinkClick r:id="rId2"/>
              </a:rPr>
              <a:t>igualdad.ine.mx/wp-content/uploads/2017/10/MANUAL-PARA-EL-USO-DE-LENGUAJE-CIUDADANO-E-INCLUYENTE-PARA-EL-INE.pdf</a:t>
            </a:r>
            <a:endParaRPr lang="es-MX" dirty="0" smtClean="0">
              <a:solidFill>
                <a:schemeClr val="bg1"/>
              </a:solidFill>
            </a:endParaRPr>
          </a:p>
          <a:p>
            <a:r>
              <a:rPr lang="es-ES" dirty="0" smtClean="0">
                <a:solidFill>
                  <a:schemeClr val="bg1"/>
                </a:solidFill>
              </a:rPr>
              <a:t>UNESCO. Recomendaciones para el uso no sexista del lenguaje. </a:t>
            </a:r>
            <a:endParaRPr lang="es-MX" dirty="0" smtClean="0">
              <a:solidFill>
                <a:schemeClr val="bg1"/>
              </a:solidFill>
            </a:endParaRPr>
          </a:p>
          <a:p>
            <a:pPr>
              <a:buNone/>
            </a:pPr>
            <a:r>
              <a:rPr lang="es-ES" sz="1200" u="sng" dirty="0" smtClean="0">
                <a:solidFill>
                  <a:schemeClr val="bg1"/>
                </a:solidFill>
                <a:hlinkClick r:id="rId3"/>
              </a:rPr>
              <a:t>https://unesdoc.unesco.org/ark:/</a:t>
            </a:r>
            <a:r>
              <a:rPr lang="es-ES" sz="1200" u="sng" dirty="0" smtClean="0">
                <a:solidFill>
                  <a:schemeClr val="bg1"/>
                </a:solidFill>
                <a:hlinkClick r:id="rId3"/>
              </a:rPr>
              <a:t>48223/pf0000114950</a:t>
            </a:r>
            <a:endParaRPr lang="es-MX" dirty="0" smtClean="0">
              <a:solidFill>
                <a:schemeClr val="bg1"/>
              </a:solidFill>
            </a:endParaRPr>
          </a:p>
          <a:p>
            <a:r>
              <a:rPr lang="es-ES" dirty="0" smtClean="0">
                <a:solidFill>
                  <a:schemeClr val="bg1"/>
                </a:solidFill>
              </a:rPr>
              <a:t>CONAPRED. Recomendaciones para el uso no sexista del lenguaje.  </a:t>
            </a:r>
            <a:endParaRPr lang="es-MX" dirty="0" smtClean="0">
              <a:solidFill>
                <a:schemeClr val="bg1"/>
              </a:solidFill>
            </a:endParaRPr>
          </a:p>
          <a:p>
            <a:pPr>
              <a:buNone/>
            </a:pPr>
            <a:r>
              <a:rPr lang="es-ES" sz="1200" u="sng" dirty="0" smtClean="0">
                <a:solidFill>
                  <a:schemeClr val="bg1"/>
                </a:solidFill>
                <a:hlinkClick r:id="rId4"/>
              </a:rPr>
              <a:t>http://</a:t>
            </a:r>
            <a:r>
              <a:rPr lang="es-ES" sz="1200" u="sng" dirty="0" smtClean="0">
                <a:solidFill>
                  <a:schemeClr val="bg1"/>
                </a:solidFill>
                <a:hlinkClick r:id="rId4"/>
              </a:rPr>
              <a:t>www.conapred.org.mx/documentos_cedoc/C-01-2.pdf</a:t>
            </a:r>
            <a:endParaRPr lang="es-MX" dirty="0" smtClean="0">
              <a:solidFill>
                <a:schemeClr val="bg1"/>
              </a:solidFill>
            </a:endParaRPr>
          </a:p>
          <a:p>
            <a:r>
              <a:rPr lang="es-ES" dirty="0" smtClean="0">
                <a:solidFill>
                  <a:schemeClr val="bg1"/>
                </a:solidFill>
              </a:rPr>
              <a:t>INE. Guía para medios de comunicación y partidos. </a:t>
            </a:r>
            <a:r>
              <a:rPr lang="es-ES" sz="1200" u="sng" dirty="0" smtClean="0">
                <a:solidFill>
                  <a:schemeClr val="bg1"/>
                </a:solidFill>
                <a:hlinkClick r:id="rId5"/>
              </a:rPr>
              <a:t>https</a:t>
            </a:r>
            <a:r>
              <a:rPr lang="es-ES" sz="1200" u="sng" dirty="0" smtClean="0">
                <a:solidFill>
                  <a:schemeClr val="bg1"/>
                </a:solidFill>
                <a:hlinkClick r:id="rId5"/>
              </a:rPr>
              <a:t>://www.ine.mx/wp-content/uploads/2019/04/guia_para_medios_de_comunicacion_y_pp_hacia_una_cobertura.pdf</a:t>
            </a:r>
            <a:endParaRPr lang="es-MX" sz="1200" dirty="0" smtClean="0">
              <a:solidFill>
                <a:schemeClr val="bg1"/>
              </a:solidFill>
            </a:endParaRPr>
          </a:p>
          <a:p>
            <a:endParaRPr lang="es-MX" sz="11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fontScale="90000"/>
          </a:bodyPr>
          <a:lstStyle/>
          <a:p>
            <a:r>
              <a:rPr lang="es-ES" sz="4000" b="1" dirty="0"/>
              <a:t>La estructuración del pensamiento y del lenguaje.</a:t>
            </a:r>
            <a:endParaRPr lang="es-MX" sz="4000" dirty="0">
              <a:latin typeface="Cambria" panose="02040503050406030204" pitchFamily="18" charset="0"/>
            </a:endParaRPr>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222287"/>
            <a:ext cx="7851118" cy="3636510"/>
          </a:xfrm>
        </p:spPr>
        <p:txBody>
          <a:bodyPr/>
          <a:lstStyle/>
          <a:p>
            <a:pPr algn="just"/>
            <a:r>
              <a:rPr lang="es-ES" sz="2600" dirty="0">
                <a:solidFill>
                  <a:schemeClr val="bg1"/>
                </a:solidFill>
                <a:latin typeface="Cambria" panose="02040503050406030204" pitchFamily="18" charset="0"/>
              </a:rPr>
              <a:t>Nadie piensa o habla de manera atemporal, o fuera de con-texto. El </a:t>
            </a:r>
            <a:r>
              <a:rPr lang="es-ES" sz="2600" b="1" dirty="0">
                <a:solidFill>
                  <a:schemeClr val="bg1"/>
                </a:solidFill>
                <a:latin typeface="Cambria" panose="02040503050406030204" pitchFamily="18" charset="0"/>
              </a:rPr>
              <a:t>sujeto del lenguaje </a:t>
            </a:r>
            <a:r>
              <a:rPr lang="es-ES" sz="2600" dirty="0">
                <a:solidFill>
                  <a:schemeClr val="bg1"/>
                </a:solidFill>
                <a:latin typeface="Cambria" panose="02040503050406030204" pitchFamily="18" charset="0"/>
              </a:rPr>
              <a:t>es un sujeto histórico-social, tiene un antes y un después,  que es precisamente el </a:t>
            </a:r>
            <a:r>
              <a:rPr lang="es-ES" sz="2600" b="1" dirty="0">
                <a:solidFill>
                  <a:schemeClr val="bg1"/>
                </a:solidFill>
                <a:latin typeface="Cambria" panose="02040503050406030204" pitchFamily="18" charset="0"/>
              </a:rPr>
              <a:t>orden </a:t>
            </a:r>
            <a:r>
              <a:rPr lang="es-ES" sz="2600" b="1" dirty="0" smtClean="0">
                <a:solidFill>
                  <a:schemeClr val="bg1"/>
                </a:solidFill>
                <a:latin typeface="Cambria" panose="02040503050406030204" pitchFamily="18" charset="0"/>
              </a:rPr>
              <a:t>simbólico</a:t>
            </a:r>
            <a:r>
              <a:rPr lang="es-ES" sz="2600" dirty="0">
                <a:solidFill>
                  <a:schemeClr val="bg1"/>
                </a:solidFill>
                <a:latin typeface="Cambria" panose="02040503050406030204" pitchFamily="18" charset="0"/>
              </a:rPr>
              <a:t>:</a:t>
            </a:r>
            <a:r>
              <a:rPr lang="es-ES" sz="2600" dirty="0" smtClean="0">
                <a:solidFill>
                  <a:schemeClr val="bg1"/>
                </a:solidFill>
                <a:latin typeface="Cambria" panose="02040503050406030204" pitchFamily="18" charset="0"/>
              </a:rPr>
              <a:t> </a:t>
            </a:r>
            <a:r>
              <a:rPr lang="es-ES" sz="2600" dirty="0">
                <a:solidFill>
                  <a:schemeClr val="bg1"/>
                </a:solidFill>
                <a:latin typeface="Cambria" panose="02040503050406030204" pitchFamily="18" charset="0"/>
              </a:rPr>
              <a:t>el universo de las re-presentaciones creadas y sostenidas </a:t>
            </a:r>
            <a:r>
              <a:rPr lang="es-ES" sz="2600" dirty="0" smtClean="0">
                <a:solidFill>
                  <a:schemeClr val="bg1"/>
                </a:solidFill>
                <a:latin typeface="Cambria" panose="02040503050406030204" pitchFamily="18" charset="0"/>
              </a:rPr>
              <a:t>social y colectivamente</a:t>
            </a:r>
            <a:r>
              <a:rPr lang="es-ES" sz="2600" dirty="0">
                <a:solidFill>
                  <a:schemeClr val="bg1"/>
                </a:solidFill>
                <a:latin typeface="Cambria" panose="02040503050406030204" pitchFamily="18" charset="0"/>
              </a:rPr>
              <a:t>.</a:t>
            </a:r>
            <a:endParaRPr lang="es-MX" sz="2600" dirty="0">
              <a:solidFill>
                <a:schemeClr val="bg1"/>
              </a:solidFill>
              <a:latin typeface="Cambria" panose="02040503050406030204" pitchFamily="18" charset="0"/>
            </a:endParaRPr>
          </a:p>
          <a:p>
            <a:endParaRPr lang="es-MX" dirty="0"/>
          </a:p>
        </p:txBody>
      </p:sp>
    </p:spTree>
    <p:extLst>
      <p:ext uri="{BB962C8B-B14F-4D97-AF65-F5344CB8AC3E}">
        <p14:creationId xmlns:p14="http://schemas.microsoft.com/office/powerpoint/2010/main" xmlns="" val="1210072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9997" y="2222287"/>
            <a:ext cx="8113286" cy="4225810"/>
          </a:xfrm>
        </p:spPr>
        <p:txBody>
          <a:bodyPr>
            <a:normAutofit fontScale="47500" lnSpcReduction="20000"/>
          </a:bodyPr>
          <a:lstStyle/>
          <a:p>
            <a:pPr>
              <a:buNone/>
            </a:pPr>
            <a:r>
              <a:rPr lang="es-ES" sz="3400" dirty="0" smtClean="0">
                <a:solidFill>
                  <a:schemeClr val="bg1"/>
                </a:solidFill>
              </a:rPr>
              <a:t> </a:t>
            </a:r>
            <a:endParaRPr lang="es-MX" sz="3400" dirty="0" smtClean="0">
              <a:solidFill>
                <a:schemeClr val="bg1"/>
              </a:solidFill>
            </a:endParaRPr>
          </a:p>
          <a:p>
            <a:r>
              <a:rPr lang="es-ES" sz="3400" dirty="0" smtClean="0">
                <a:solidFill>
                  <a:schemeClr val="bg1"/>
                </a:solidFill>
              </a:rPr>
              <a:t>INMUJERES. Manual de Comunicación no Sexista  </a:t>
            </a:r>
            <a:endParaRPr lang="es-MX" sz="3400" dirty="0" smtClean="0">
              <a:solidFill>
                <a:schemeClr val="bg1"/>
              </a:solidFill>
            </a:endParaRPr>
          </a:p>
          <a:p>
            <a:pPr>
              <a:buNone/>
            </a:pPr>
            <a:r>
              <a:rPr lang="es-ES" sz="3400" u="sng" dirty="0" smtClean="0">
                <a:solidFill>
                  <a:schemeClr val="bg1"/>
                </a:solidFill>
                <a:hlinkClick r:id="rId2"/>
              </a:rPr>
              <a:t>http://</a:t>
            </a:r>
            <a:r>
              <a:rPr lang="es-ES" sz="3400" u="sng" dirty="0" smtClean="0">
                <a:solidFill>
                  <a:schemeClr val="bg1"/>
                </a:solidFill>
                <a:hlinkClick r:id="rId2"/>
              </a:rPr>
              <a:t>cedoc.inmujeres.gob.mx/documentos_download/101265.pdf</a:t>
            </a:r>
            <a:endParaRPr lang="es-MX" sz="3400" dirty="0" smtClean="0">
              <a:solidFill>
                <a:schemeClr val="bg1"/>
              </a:solidFill>
            </a:endParaRPr>
          </a:p>
          <a:p>
            <a:r>
              <a:rPr lang="es-ES" sz="3400" dirty="0" smtClean="0">
                <a:solidFill>
                  <a:schemeClr val="bg1"/>
                </a:solidFill>
              </a:rPr>
              <a:t>CONAVIM. Manual para el uso de un lenguaje incluyente y con perspectiva de género</a:t>
            </a:r>
            <a:endParaRPr lang="es-MX" sz="3400" dirty="0" smtClean="0">
              <a:solidFill>
                <a:schemeClr val="bg1"/>
              </a:solidFill>
            </a:endParaRPr>
          </a:p>
          <a:p>
            <a:pPr>
              <a:buNone/>
            </a:pPr>
            <a:r>
              <a:rPr lang="es-ES" sz="3400" u="sng" dirty="0" smtClean="0">
                <a:solidFill>
                  <a:schemeClr val="bg1"/>
                </a:solidFill>
                <a:hlinkClick r:id="rId3"/>
              </a:rPr>
              <a:t>https</a:t>
            </a:r>
            <a:r>
              <a:rPr lang="es-ES" sz="3400" u="sng" dirty="0" smtClean="0">
                <a:solidFill>
                  <a:schemeClr val="bg1"/>
                </a:solidFill>
                <a:hlinkClick r:id="rId3"/>
              </a:rPr>
              <a:t>://</a:t>
            </a:r>
            <a:r>
              <a:rPr lang="es-ES" sz="3400" u="sng" dirty="0" smtClean="0">
                <a:solidFill>
                  <a:schemeClr val="bg1"/>
                </a:solidFill>
                <a:hlinkClick r:id="rId3"/>
              </a:rPr>
              <a:t>www.gob.mx/cms/uploads/attachment/file/183695/Manual_Lenguaje_Incluyente_con_perspectiva_de_g_nero-octubre-2016.pdf</a:t>
            </a:r>
            <a:r>
              <a:rPr lang="es-ES" sz="3400" dirty="0" smtClean="0">
                <a:solidFill>
                  <a:schemeClr val="bg1"/>
                </a:solidFill>
              </a:rPr>
              <a:t> </a:t>
            </a:r>
            <a:endParaRPr lang="es-MX" sz="3400" dirty="0" smtClean="0">
              <a:solidFill>
                <a:schemeClr val="bg1"/>
              </a:solidFill>
            </a:endParaRPr>
          </a:p>
          <a:p>
            <a:r>
              <a:rPr lang="es-ES" sz="3400" dirty="0" smtClean="0">
                <a:solidFill>
                  <a:schemeClr val="bg1"/>
                </a:solidFill>
              </a:rPr>
              <a:t>COPRED. Manual lenguaje Incluyente y No Discriminatorio en la Actuación de la Administración Pública de la Ciudad De </a:t>
            </a:r>
            <a:r>
              <a:rPr lang="es-ES" sz="3400" dirty="0" smtClean="0">
                <a:solidFill>
                  <a:schemeClr val="bg1"/>
                </a:solidFill>
              </a:rPr>
              <a:t>México</a:t>
            </a:r>
            <a:r>
              <a:rPr lang="es-ES" sz="3400" dirty="0" smtClean="0">
                <a:solidFill>
                  <a:schemeClr val="bg1"/>
                </a:solidFill>
              </a:rPr>
              <a:t> </a:t>
            </a:r>
            <a:endParaRPr lang="es-MX" sz="3400" dirty="0" smtClean="0">
              <a:solidFill>
                <a:schemeClr val="bg1"/>
              </a:solidFill>
            </a:endParaRPr>
          </a:p>
          <a:p>
            <a:pPr>
              <a:buNone/>
            </a:pPr>
            <a:r>
              <a:rPr lang="es-ES" sz="3400" u="sng" dirty="0" smtClean="0">
                <a:solidFill>
                  <a:schemeClr val="bg1"/>
                </a:solidFill>
                <a:hlinkClick r:id="rId4"/>
              </a:rPr>
              <a:t>http://</a:t>
            </a:r>
            <a:r>
              <a:rPr lang="es-ES" sz="3400" u="sng" dirty="0" smtClean="0">
                <a:solidFill>
                  <a:schemeClr val="bg1"/>
                </a:solidFill>
                <a:hlinkClick r:id="rId4"/>
              </a:rPr>
              <a:t>data.copred.cdmx.gob.mx/wp-content/uploads/2017/01/Lenguaje-incluyente-y-no-discriminatorio-13092016.pdf</a:t>
            </a:r>
            <a:r>
              <a:rPr lang="es-ES" sz="3400" dirty="0" smtClean="0">
                <a:solidFill>
                  <a:schemeClr val="bg1"/>
                </a:solidFill>
              </a:rPr>
              <a:t> </a:t>
            </a:r>
            <a:endParaRPr lang="es-MX" sz="3400" dirty="0" smtClean="0">
              <a:solidFill>
                <a:schemeClr val="bg1"/>
              </a:solidFill>
            </a:endParaRPr>
          </a:p>
          <a:p>
            <a:r>
              <a:rPr lang="es-ES" sz="3400" dirty="0" smtClean="0">
                <a:solidFill>
                  <a:schemeClr val="bg1"/>
                </a:solidFill>
              </a:rPr>
              <a:t>CNDH. Guía para el uso de lenguaje incluyente y no sexista </a:t>
            </a:r>
            <a:endParaRPr lang="es-MX" sz="3400" dirty="0" smtClean="0">
              <a:solidFill>
                <a:schemeClr val="bg1"/>
              </a:solidFill>
            </a:endParaRPr>
          </a:p>
          <a:p>
            <a:pPr>
              <a:buNone/>
            </a:pPr>
            <a:r>
              <a:rPr lang="es-ES" sz="3400" u="sng" dirty="0" smtClean="0">
                <a:solidFill>
                  <a:schemeClr val="bg1"/>
                </a:solidFill>
                <a:hlinkClick r:id="rId5"/>
              </a:rPr>
              <a:t>http://</a:t>
            </a:r>
            <a:r>
              <a:rPr lang="es-ES" sz="3400" u="sng" dirty="0" smtClean="0">
                <a:solidFill>
                  <a:schemeClr val="bg1"/>
                </a:solidFill>
                <a:hlinkClick r:id="rId5"/>
              </a:rPr>
              <a:t>www.cdhezac.org.mx/TRANSPARENCIA/vinculos/GuiaLenguajeIncluyente.pdf</a:t>
            </a:r>
            <a:endParaRPr lang="es-MX" sz="3400" dirty="0" smtClean="0">
              <a:solidFill>
                <a:schemeClr val="bg1"/>
              </a:solidFill>
            </a:endParaRPr>
          </a:p>
          <a:p>
            <a:endParaRPr lang="es-MX" dirty="0"/>
          </a:p>
        </p:txBody>
      </p:sp>
      <p:sp>
        <p:nvSpPr>
          <p:cNvPr id="4" name="1 Título"/>
          <p:cNvSpPr>
            <a:spLocks noGrp="1"/>
          </p:cNvSpPr>
          <p:nvPr>
            <p:ph type="title"/>
          </p:nvPr>
        </p:nvSpPr>
        <p:spPr/>
        <p:txBody>
          <a:bodyPr/>
          <a:lstStyle/>
          <a:p>
            <a:r>
              <a:rPr lang="es-MX" dirty="0" smtClean="0"/>
              <a:t>Fuentes</a:t>
            </a:r>
            <a:endParaRPr lang="es-MX"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a:bodyPr>
          <a:lstStyle/>
          <a:p>
            <a:r>
              <a:rPr lang="es-MX" b="1" dirty="0"/>
              <a:t>Gracias por su atención</a:t>
            </a:r>
          </a:p>
        </p:txBody>
      </p:sp>
      <p:sp>
        <p:nvSpPr>
          <p:cNvPr id="5" name="Marcador de texto 4">
            <a:extLst>
              <a:ext uri="{FF2B5EF4-FFF2-40B4-BE49-F238E27FC236}">
                <a16:creationId xmlns:a16="http://schemas.microsoft.com/office/drawing/2014/main" xmlns="" id="{7BCA7EF7-8165-C444-ABB0-37E9BB249801}"/>
              </a:ext>
            </a:extLst>
          </p:cNvPr>
          <p:cNvSpPr>
            <a:spLocks noGrp="1"/>
          </p:cNvSpPr>
          <p:nvPr>
            <p:ph type="body" idx="1"/>
          </p:nvPr>
        </p:nvSpPr>
        <p:spPr>
          <a:xfrm>
            <a:off x="804863" y="5281200"/>
            <a:ext cx="7526337" cy="1407276"/>
          </a:xfrm>
        </p:spPr>
        <p:txBody>
          <a:bodyPr/>
          <a:lstStyle/>
          <a:p>
            <a:r>
              <a:rPr lang="es-MX" sz="2200" dirty="0">
                <a:solidFill>
                  <a:schemeClr val="bg1"/>
                </a:solidFill>
                <a:latin typeface="Cambria" panose="02040503050406030204" pitchFamily="18" charset="0"/>
              </a:rPr>
              <a:t>Dirección Ejecutia de Paridad entre los Géneros</a:t>
            </a:r>
          </a:p>
          <a:p>
            <a:r>
              <a:rPr lang="es-MX" sz="2200" b="1" dirty="0">
                <a:solidFill>
                  <a:schemeClr val="bg1"/>
                </a:solidFill>
                <a:latin typeface="Cambria" panose="02040503050406030204" pitchFamily="18" charset="0"/>
              </a:rPr>
              <a:t>Politicaygenero.ieez.org.mx </a:t>
            </a:r>
          </a:p>
          <a:p>
            <a:r>
              <a:rPr lang="es-MX" sz="2200" b="1" dirty="0">
                <a:solidFill>
                  <a:srgbClr val="7030A0"/>
                </a:solidFill>
                <a:latin typeface="Cambria" panose="02040503050406030204" pitchFamily="18" charset="0"/>
                <a:hlinkClick r:id="rId2">
                  <a:extLst>
                    <a:ext uri="{A12FA001-AC4F-418D-AE19-62706E023703}">
                      <ahyp:hlinkClr xmlns:ahyp="http://schemas.microsoft.com/office/drawing/2018/hyperlinkcolor" xmlns="" val="tx"/>
                    </a:ext>
                  </a:extLst>
                </a:hlinkClick>
              </a:rPr>
              <a:t>paridad.ieez@gmail.com</a:t>
            </a:r>
            <a:r>
              <a:rPr lang="es-MX" sz="2200" b="1" dirty="0">
                <a:solidFill>
                  <a:srgbClr val="7030A0"/>
                </a:solidFill>
                <a:latin typeface="Cambria" panose="02040503050406030204" pitchFamily="18" charset="0"/>
              </a:rPr>
              <a:t> </a:t>
            </a:r>
          </a:p>
        </p:txBody>
      </p:sp>
      <p:pic>
        <p:nvPicPr>
          <p:cNvPr id="6" name="Imagen 5">
            <a:extLst>
              <a:ext uri="{FF2B5EF4-FFF2-40B4-BE49-F238E27FC236}">
                <a16:creationId xmlns:a16="http://schemas.microsoft.com/office/drawing/2014/main" xmlns="" id="{BC760484-5ECE-DC41-B238-24936E6F2692}"/>
              </a:ext>
            </a:extLst>
          </p:cNvPr>
          <p:cNvPicPr>
            <a:picLocks noChangeAspect="1"/>
          </p:cNvPicPr>
          <p:nvPr/>
        </p:nvPicPr>
        <p:blipFill>
          <a:blip r:embed="rId3"/>
          <a:stretch>
            <a:fillRect/>
          </a:stretch>
        </p:blipFill>
        <p:spPr>
          <a:xfrm>
            <a:off x="2698134" y="722703"/>
            <a:ext cx="3497182" cy="2493108"/>
          </a:xfrm>
          <a:prstGeom prst="rect">
            <a:avLst/>
          </a:prstGeom>
        </p:spPr>
      </p:pic>
    </p:spTree>
    <p:extLst>
      <p:ext uri="{BB962C8B-B14F-4D97-AF65-F5344CB8AC3E}">
        <p14:creationId xmlns:p14="http://schemas.microsoft.com/office/powerpoint/2010/main" xmlns="" val="176438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a:bodyPr>
          <a:lstStyle/>
          <a:p>
            <a:r>
              <a:rPr lang="es-MX" b="1" dirty="0"/>
              <a:t>El orden de lo simbólico.</a:t>
            </a:r>
            <a:endParaRPr lang="es-MX"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540784"/>
            <a:ext cx="7524003" cy="3636510"/>
          </a:xfrm>
        </p:spPr>
        <p:txBody>
          <a:bodyPr/>
          <a:lstStyle/>
          <a:p>
            <a:pPr algn="just"/>
            <a:r>
              <a:rPr lang="es-MX" sz="2600" dirty="0">
                <a:solidFill>
                  <a:schemeClr val="bg1"/>
                </a:solidFill>
                <a:latin typeface="Cambria" panose="02040503050406030204" pitchFamily="18" charset="0"/>
              </a:rPr>
              <a:t>Utilizamos </a:t>
            </a:r>
            <a:r>
              <a:rPr lang="es-MX" sz="2600" b="1" dirty="0">
                <a:solidFill>
                  <a:schemeClr val="bg1"/>
                </a:solidFill>
                <a:latin typeface="Cambria" panose="02040503050406030204" pitchFamily="18" charset="0"/>
              </a:rPr>
              <a:t>símbolos</a:t>
            </a:r>
            <a:r>
              <a:rPr lang="es-MX" sz="2600" dirty="0">
                <a:solidFill>
                  <a:schemeClr val="bg1"/>
                </a:solidFill>
                <a:latin typeface="Cambria" panose="02040503050406030204" pitchFamily="18" charset="0"/>
              </a:rPr>
              <a:t> o imágenes para dar cuenta de la realidad: para asemejar, comparar, relacionar o diferenciar las cosas existentes, o creadas abstractamente; vinculamos o ligamos las imágenes (el signo), con los sonidos (el significante),  y de esa unión emerge el </a:t>
            </a:r>
            <a:r>
              <a:rPr lang="es-MX" sz="2600" b="1" dirty="0">
                <a:solidFill>
                  <a:schemeClr val="bg1"/>
                </a:solidFill>
                <a:latin typeface="Cambria" panose="02040503050406030204" pitchFamily="18" charset="0"/>
              </a:rPr>
              <a:t>significado o sentido colectivizado</a:t>
            </a:r>
            <a:r>
              <a:rPr lang="es-MX" sz="2600" dirty="0">
                <a:solidFill>
                  <a:schemeClr val="bg1"/>
                </a:solidFill>
                <a:latin typeface="Cambria" panose="02040503050406030204" pitchFamily="18" charset="0"/>
              </a:rPr>
              <a:t>. </a:t>
            </a:r>
          </a:p>
          <a:p>
            <a:pPr marL="0" indent="0">
              <a:buNone/>
            </a:pPr>
            <a:endParaRPr lang="es-MX" dirty="0"/>
          </a:p>
        </p:txBody>
      </p:sp>
    </p:spTree>
    <p:extLst>
      <p:ext uri="{BB962C8B-B14F-4D97-AF65-F5344CB8AC3E}">
        <p14:creationId xmlns:p14="http://schemas.microsoft.com/office/powerpoint/2010/main" xmlns="" val="278883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31F67B-A449-CF41-B8F8-279A535F486C}"/>
              </a:ext>
            </a:extLst>
          </p:cNvPr>
          <p:cNvSpPr>
            <a:spLocks noGrp="1"/>
          </p:cNvSpPr>
          <p:nvPr>
            <p:ph type="title"/>
          </p:nvPr>
        </p:nvSpPr>
        <p:spPr/>
        <p:txBody>
          <a:bodyPr>
            <a:normAutofit/>
          </a:bodyPr>
          <a:lstStyle/>
          <a:p>
            <a:r>
              <a:rPr lang="es-MX" b="1" dirty="0"/>
              <a:t>El orden de lo simbólico.</a:t>
            </a:r>
            <a:endParaRPr lang="es-MX"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614788" y="2479141"/>
            <a:ext cx="7984682" cy="4014126"/>
          </a:xfrm>
        </p:spPr>
        <p:txBody>
          <a:bodyPr>
            <a:normAutofit fontScale="92500" lnSpcReduction="10000"/>
          </a:bodyPr>
          <a:lstStyle/>
          <a:p>
            <a:pPr marL="0" indent="0" algn="just">
              <a:buNone/>
            </a:pPr>
            <a:r>
              <a:rPr lang="es-MX" sz="2600" dirty="0">
                <a:solidFill>
                  <a:schemeClr val="bg1"/>
                </a:solidFill>
                <a:latin typeface="Cambria" panose="02040503050406030204" pitchFamily="18" charset="0"/>
              </a:rPr>
              <a:t>Lo simbólico alude al carácter fundante del </a:t>
            </a:r>
            <a:r>
              <a:rPr lang="es-MX" sz="2600" b="1" dirty="0">
                <a:solidFill>
                  <a:schemeClr val="bg1"/>
                </a:solidFill>
                <a:latin typeface="Cambria" panose="02040503050406030204" pitchFamily="18" charset="0"/>
              </a:rPr>
              <a:t>sujeto cultural-histórico-social. </a:t>
            </a:r>
            <a:r>
              <a:rPr lang="es-MX" sz="2600" dirty="0">
                <a:solidFill>
                  <a:schemeClr val="bg1"/>
                </a:solidFill>
                <a:latin typeface="Cambria" panose="02040503050406030204" pitchFamily="18" charset="0"/>
              </a:rPr>
              <a:t>Desde la temprana infancia nos es transmitida la urdimbre o estructura del lenguaje,  tal como está </a:t>
            </a:r>
            <a:r>
              <a:rPr lang="es-MX" sz="2600" dirty="0" smtClean="0">
                <a:solidFill>
                  <a:schemeClr val="bg1"/>
                </a:solidFill>
                <a:latin typeface="Cambria" panose="02040503050406030204" pitchFamily="18" charset="0"/>
              </a:rPr>
              <a:t>construida </a:t>
            </a:r>
            <a:r>
              <a:rPr lang="es-MX" sz="2600" dirty="0">
                <a:solidFill>
                  <a:schemeClr val="bg1"/>
                </a:solidFill>
                <a:latin typeface="Cambria" panose="02040503050406030204" pitchFamily="18" charset="0"/>
              </a:rPr>
              <a:t>socialmente,  tal como se sigue sosteniendo, -y  tal como la captamos o aprehendemos desde lo inconsciente-. </a:t>
            </a:r>
          </a:p>
          <a:p>
            <a:pPr marL="0" indent="0" algn="just">
              <a:buNone/>
            </a:pPr>
            <a:r>
              <a:rPr lang="es-MX" sz="2600" dirty="0">
                <a:solidFill>
                  <a:schemeClr val="bg1"/>
                </a:solidFill>
                <a:latin typeface="Cambria" panose="02040503050406030204" pitchFamily="18" charset="0"/>
              </a:rPr>
              <a:t>Lo importante aquí es que nadie lo hace desde donde sea, es decir, desde un lugar simbólico indiferenciado. Sino siempre desde un específico lugar sociodiscursivo </a:t>
            </a:r>
            <a:r>
              <a:rPr lang="es-MX" sz="2600" b="1" dirty="0">
                <a:solidFill>
                  <a:schemeClr val="bg1"/>
                </a:solidFill>
                <a:latin typeface="Cambria" panose="02040503050406030204" pitchFamily="18" charset="0"/>
              </a:rPr>
              <a:t>donde el sujeto se llega a ubicar</a:t>
            </a:r>
            <a:r>
              <a:rPr lang="es-MX" sz="2600" dirty="0">
                <a:solidFill>
                  <a:schemeClr val="bg1"/>
                </a:solidFill>
                <a:latin typeface="Cambria" panose="02040503050406030204" pitchFamily="18" charset="0"/>
              </a:rPr>
              <a:t>. Se dice “sujeto” porque “se sujeta” a lo simbólico. Nace ahí el sujeto de la cultura, de la palabra…</a:t>
            </a:r>
          </a:p>
          <a:p>
            <a:pPr marL="0" indent="0">
              <a:buNone/>
            </a:pPr>
            <a:endParaRPr lang="es-MX" dirty="0"/>
          </a:p>
        </p:txBody>
      </p:sp>
    </p:spTree>
    <p:extLst>
      <p:ext uri="{BB962C8B-B14F-4D97-AF65-F5344CB8AC3E}">
        <p14:creationId xmlns:p14="http://schemas.microsoft.com/office/powerpoint/2010/main" xmlns="" val="242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254469"/>
            <a:ext cx="7524003" cy="4130565"/>
          </a:xfrm>
        </p:spPr>
        <p:txBody>
          <a:bodyPr/>
          <a:lstStyle/>
          <a:p>
            <a:pPr marL="0" indent="0" algn="just">
              <a:buNone/>
            </a:pPr>
            <a:r>
              <a:rPr lang="es-MX" sz="2600" dirty="0">
                <a:solidFill>
                  <a:schemeClr val="bg1"/>
                </a:solidFill>
                <a:latin typeface="Cambria" panose="02040503050406030204" pitchFamily="18" charset="0"/>
              </a:rPr>
              <a:t>En ese urdimbre  simbólica se inserta el sujeto cuando llega a hablar y se convierte plenamente en un ente social, pero lo hace desde un </a:t>
            </a:r>
            <a:r>
              <a:rPr lang="es-MX" sz="2600" b="1" i="1" dirty="0">
                <a:solidFill>
                  <a:schemeClr val="bg1"/>
                </a:solidFill>
                <a:latin typeface="Cambria" panose="02040503050406030204" pitchFamily="18" charset="0"/>
              </a:rPr>
              <a:t>lugar </a:t>
            </a:r>
            <a:r>
              <a:rPr lang="es-MX" sz="2600" b="1" i="1" dirty="0" err="1" smtClean="0">
                <a:solidFill>
                  <a:schemeClr val="bg1"/>
                </a:solidFill>
                <a:latin typeface="Cambria" panose="02040503050406030204" pitchFamily="18" charset="0"/>
              </a:rPr>
              <a:t>sociodiscursivo</a:t>
            </a:r>
            <a:r>
              <a:rPr lang="es-MX" sz="2600" b="1" i="1" dirty="0" smtClean="0">
                <a:solidFill>
                  <a:schemeClr val="bg1"/>
                </a:solidFill>
                <a:latin typeface="Cambria" panose="02040503050406030204" pitchFamily="18" charset="0"/>
              </a:rPr>
              <a:t>, </a:t>
            </a:r>
            <a:r>
              <a:rPr lang="es-MX" sz="2600" dirty="0" smtClean="0">
                <a:solidFill>
                  <a:schemeClr val="bg1"/>
                </a:solidFill>
                <a:latin typeface="Cambria" panose="02040503050406030204" pitchFamily="18" charset="0"/>
              </a:rPr>
              <a:t> el </a:t>
            </a:r>
            <a:r>
              <a:rPr lang="es-MX" sz="2600" dirty="0">
                <a:solidFill>
                  <a:schemeClr val="bg1"/>
                </a:solidFill>
                <a:latin typeface="Cambria" panose="02040503050406030204" pitchFamily="18" charset="0"/>
              </a:rPr>
              <a:t>generalizado, el “común” es el de </a:t>
            </a:r>
            <a:r>
              <a:rPr lang="es-MX" sz="2600" i="1" dirty="0">
                <a:solidFill>
                  <a:schemeClr val="bg1"/>
                </a:solidFill>
                <a:latin typeface="Cambria" panose="02040503050406030204" pitchFamily="18" charset="0"/>
              </a:rPr>
              <a:t>la razón </a:t>
            </a:r>
            <a:r>
              <a:rPr lang="es-MX" sz="2600" i="1" dirty="0" smtClean="0">
                <a:solidFill>
                  <a:schemeClr val="bg1"/>
                </a:solidFill>
                <a:latin typeface="Cambria" panose="02040503050406030204" pitchFamily="18" charset="0"/>
              </a:rPr>
              <a:t>masculina:</a:t>
            </a:r>
            <a:r>
              <a:rPr lang="es-MX" sz="2600" dirty="0" smtClean="0">
                <a:solidFill>
                  <a:schemeClr val="bg1"/>
                </a:solidFill>
                <a:latin typeface="Cambria" panose="02040503050406030204" pitchFamily="18" charset="0"/>
              </a:rPr>
              <a:t> </a:t>
            </a:r>
            <a:r>
              <a:rPr lang="es-MX" sz="2600" dirty="0">
                <a:solidFill>
                  <a:schemeClr val="bg1"/>
                </a:solidFill>
                <a:latin typeface="Cambria" panose="02040503050406030204" pitchFamily="18" charset="0"/>
              </a:rPr>
              <a:t>aprendemos a decir:  “uno”, “todos”,  “el hombre inventó la imprenta”, </a:t>
            </a:r>
            <a:r>
              <a:rPr lang="es-MX" sz="2600" dirty="0" smtClean="0">
                <a:solidFill>
                  <a:schemeClr val="bg1"/>
                </a:solidFill>
                <a:latin typeface="Cambria" panose="02040503050406030204" pitchFamily="18" charset="0"/>
              </a:rPr>
              <a:t>“la </a:t>
            </a:r>
            <a:r>
              <a:rPr lang="es-MX" sz="2600" dirty="0">
                <a:solidFill>
                  <a:schemeClr val="bg1"/>
                </a:solidFill>
                <a:latin typeface="Cambria" panose="02040503050406030204" pitchFamily="18" charset="0"/>
              </a:rPr>
              <a:t>evolución del </a:t>
            </a:r>
            <a:r>
              <a:rPr lang="es-MX" sz="2600" dirty="0" smtClean="0">
                <a:solidFill>
                  <a:schemeClr val="bg1"/>
                </a:solidFill>
                <a:latin typeface="Cambria" panose="02040503050406030204" pitchFamily="18" charset="0"/>
              </a:rPr>
              <a:t>hombre”, </a:t>
            </a:r>
            <a:r>
              <a:rPr lang="es-MX" sz="2600" dirty="0">
                <a:solidFill>
                  <a:schemeClr val="bg1"/>
                </a:solidFill>
                <a:latin typeface="Cambria" panose="02040503050406030204" pitchFamily="18" charset="0"/>
              </a:rPr>
              <a:t>etc</a:t>
            </a:r>
            <a:r>
              <a:rPr lang="es-MX" sz="2600" dirty="0" smtClean="0">
                <a:solidFill>
                  <a:schemeClr val="bg1"/>
                </a:solidFill>
                <a:latin typeface="Cambria" panose="02040503050406030204" pitchFamily="18" charset="0"/>
              </a:rPr>
              <a:t>. Pensamos y hablamos en masculino. </a:t>
            </a:r>
          </a:p>
          <a:p>
            <a:pPr marL="0" indent="0" algn="just">
              <a:buNone/>
            </a:pPr>
            <a:r>
              <a:rPr lang="es-MX" sz="2600" dirty="0" smtClean="0">
                <a:solidFill>
                  <a:schemeClr val="bg1"/>
                </a:solidFill>
                <a:latin typeface="Cambria" panose="02040503050406030204" pitchFamily="18" charset="0"/>
              </a:rPr>
              <a:t>¿Por qué? </a:t>
            </a:r>
            <a:endParaRPr lang="es-MX" sz="2600" dirty="0">
              <a:solidFill>
                <a:schemeClr val="bg1"/>
              </a:solidFill>
              <a:latin typeface="Cambria" panose="02040503050406030204" pitchFamily="18" charset="0"/>
            </a:endParaRPr>
          </a:p>
          <a:p>
            <a:pPr marL="0" indent="0">
              <a:buNone/>
            </a:pPr>
            <a:endParaRPr lang="es-MX" dirty="0"/>
          </a:p>
        </p:txBody>
      </p:sp>
      <p:sp>
        <p:nvSpPr>
          <p:cNvPr id="4" name="Título 1">
            <a:extLst>
              <a:ext uri="{FF2B5EF4-FFF2-40B4-BE49-F238E27FC236}">
                <a16:creationId xmlns:a16="http://schemas.microsoft.com/office/drawing/2014/main" xmlns="" id="{A29940F5-6965-3149-921A-22F112971FBD}"/>
              </a:ext>
            </a:extLst>
          </p:cNvPr>
          <p:cNvSpPr>
            <a:spLocks noGrp="1"/>
          </p:cNvSpPr>
          <p:nvPr>
            <p:ph type="title"/>
          </p:nvPr>
        </p:nvSpPr>
        <p:spPr>
          <a:xfrm>
            <a:off x="809997" y="447188"/>
            <a:ext cx="7524003" cy="970450"/>
          </a:xfrm>
        </p:spPr>
        <p:txBody>
          <a:bodyPr>
            <a:normAutofit/>
          </a:bodyPr>
          <a:lstStyle/>
          <a:p>
            <a:r>
              <a:rPr lang="es-MX" b="1" dirty="0"/>
              <a:t>El orden de lo simbólico.</a:t>
            </a:r>
            <a:endParaRPr lang="es-MX" dirty="0"/>
          </a:p>
        </p:txBody>
      </p:sp>
    </p:spTree>
    <p:extLst>
      <p:ext uri="{BB962C8B-B14F-4D97-AF65-F5344CB8AC3E}">
        <p14:creationId xmlns:p14="http://schemas.microsoft.com/office/powerpoint/2010/main" xmlns="" val="264476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6CD6204-6D15-4245-9B05-8B562D4A04CC}"/>
              </a:ext>
            </a:extLst>
          </p:cNvPr>
          <p:cNvSpPr>
            <a:spLocks noGrp="1"/>
          </p:cNvSpPr>
          <p:nvPr>
            <p:ph idx="1"/>
          </p:nvPr>
        </p:nvSpPr>
        <p:spPr>
          <a:xfrm>
            <a:off x="809997" y="2049516"/>
            <a:ext cx="7524003" cy="4721153"/>
          </a:xfrm>
        </p:spPr>
        <p:txBody>
          <a:bodyPr>
            <a:normAutofit lnSpcReduction="10000"/>
          </a:bodyPr>
          <a:lstStyle/>
          <a:p>
            <a:pPr algn="just"/>
            <a:r>
              <a:rPr lang="es-ES" sz="2800" b="1" dirty="0">
                <a:solidFill>
                  <a:schemeClr val="bg1"/>
                </a:solidFill>
              </a:rPr>
              <a:t>El lenguaje como expresión de poder. </a:t>
            </a:r>
            <a:r>
              <a:rPr lang="es-ES" sz="2800" b="1" i="1" dirty="0">
                <a:solidFill>
                  <a:schemeClr val="bg1"/>
                </a:solidFill>
              </a:rPr>
              <a:t>Falo-logo-centrismo o  Androcentrismo. </a:t>
            </a:r>
            <a:r>
              <a:rPr lang="es-ES" sz="2800" b="1" dirty="0">
                <a:solidFill>
                  <a:schemeClr val="bg1"/>
                </a:solidFill>
              </a:rPr>
              <a:t>La valoración desigual</a:t>
            </a:r>
            <a:r>
              <a:rPr lang="es-ES" sz="2800" dirty="0">
                <a:solidFill>
                  <a:schemeClr val="bg1"/>
                </a:solidFill>
              </a:rPr>
              <a:t>. </a:t>
            </a:r>
            <a:r>
              <a:rPr lang="es-ES" sz="2800" b="1" dirty="0">
                <a:solidFill>
                  <a:schemeClr val="bg1"/>
                </a:solidFill>
              </a:rPr>
              <a:t>El uso del masculino genérico e invisibilidad de la femineidad.</a:t>
            </a:r>
            <a:r>
              <a:rPr lang="es-ES" sz="2800" dirty="0">
                <a:solidFill>
                  <a:schemeClr val="bg1"/>
                </a:solidFill>
              </a:rPr>
              <a:t> </a:t>
            </a:r>
            <a:r>
              <a:rPr lang="es-ES" sz="2800" dirty="0" err="1" smtClean="0">
                <a:solidFill>
                  <a:schemeClr val="bg1"/>
                </a:solidFill>
              </a:rPr>
              <a:t>Ej</a:t>
            </a:r>
            <a:r>
              <a:rPr lang="es-ES" sz="2800" dirty="0" smtClean="0">
                <a:solidFill>
                  <a:schemeClr val="bg1"/>
                </a:solidFill>
              </a:rPr>
              <a:t> </a:t>
            </a:r>
            <a:r>
              <a:rPr lang="es-ES" sz="2800" dirty="0">
                <a:solidFill>
                  <a:schemeClr val="bg1"/>
                </a:solidFill>
              </a:rPr>
              <a:t>Homo=hombre=humano</a:t>
            </a:r>
            <a:r>
              <a:rPr lang="es-ES" sz="2800" i="1" dirty="0">
                <a:solidFill>
                  <a:schemeClr val="bg1"/>
                </a:solidFill>
              </a:rPr>
              <a:t>. </a:t>
            </a:r>
            <a:r>
              <a:rPr lang="es-ES" sz="2200" i="1" dirty="0">
                <a:solidFill>
                  <a:schemeClr val="bg1"/>
                </a:solidFill>
              </a:rPr>
              <a:t>Homo </a:t>
            </a:r>
            <a:r>
              <a:rPr lang="es-ES" sz="2200" i="1" dirty="0" smtClean="0">
                <a:solidFill>
                  <a:schemeClr val="bg1"/>
                </a:solidFill>
              </a:rPr>
              <a:t>sapiens</a:t>
            </a:r>
            <a:r>
              <a:rPr lang="es-ES" sz="2200" dirty="0" smtClean="0">
                <a:solidFill>
                  <a:schemeClr val="bg1"/>
                </a:solidFill>
              </a:rPr>
              <a:t>(hombre=humano </a:t>
            </a:r>
            <a:r>
              <a:rPr lang="es-ES" sz="2200" dirty="0">
                <a:solidFill>
                  <a:schemeClr val="bg1"/>
                </a:solidFill>
              </a:rPr>
              <a:t>que sabe); </a:t>
            </a:r>
            <a:r>
              <a:rPr lang="es-ES" sz="2200" i="1" dirty="0">
                <a:solidFill>
                  <a:schemeClr val="bg1"/>
                </a:solidFill>
              </a:rPr>
              <a:t>homo </a:t>
            </a:r>
            <a:r>
              <a:rPr lang="es-ES" sz="2200" i="1" dirty="0" err="1">
                <a:solidFill>
                  <a:schemeClr val="bg1"/>
                </a:solidFill>
              </a:rPr>
              <a:t>faber</a:t>
            </a:r>
            <a:r>
              <a:rPr lang="es-ES" sz="2200" dirty="0">
                <a:solidFill>
                  <a:schemeClr val="bg1"/>
                </a:solidFill>
              </a:rPr>
              <a:t>(hombre=humano que hace o fabrica). Homo </a:t>
            </a:r>
            <a:r>
              <a:rPr lang="es-ES" sz="2200" dirty="0" err="1">
                <a:solidFill>
                  <a:schemeClr val="bg1"/>
                </a:solidFill>
              </a:rPr>
              <a:t>politikon</a:t>
            </a:r>
            <a:r>
              <a:rPr lang="es-ES" sz="2200" dirty="0">
                <a:solidFill>
                  <a:schemeClr val="bg1"/>
                </a:solidFill>
              </a:rPr>
              <a:t> (hombre=humano social y político).  </a:t>
            </a:r>
            <a:r>
              <a:rPr lang="es-ES" sz="2800" dirty="0">
                <a:solidFill>
                  <a:schemeClr val="bg1"/>
                </a:solidFill>
              </a:rPr>
              <a:t>¿Cómo se desestructura ese modo de hablar?</a:t>
            </a:r>
            <a:endParaRPr lang="es-MX" sz="2800" dirty="0">
              <a:solidFill>
                <a:schemeClr val="bg1"/>
              </a:solidFill>
            </a:endParaRPr>
          </a:p>
          <a:p>
            <a:pPr lvl="0" algn="just"/>
            <a:r>
              <a:rPr lang="es-ES" sz="2800" dirty="0" smtClean="0">
                <a:solidFill>
                  <a:schemeClr val="bg1"/>
                </a:solidFill>
                <a:latin typeface="Cambria" panose="02040503050406030204" pitchFamily="18" charset="0"/>
              </a:rPr>
              <a:t>¿</a:t>
            </a:r>
            <a:r>
              <a:rPr lang="es-ES" sz="2800" dirty="0">
                <a:solidFill>
                  <a:schemeClr val="bg1"/>
                </a:solidFill>
                <a:latin typeface="Cambria" panose="02040503050406030204" pitchFamily="18" charset="0"/>
              </a:rPr>
              <a:t>Cómo se desestructura ese modo de hablar?</a:t>
            </a:r>
            <a:endParaRPr lang="es-MX" sz="2800" dirty="0">
              <a:solidFill>
                <a:schemeClr val="bg1"/>
              </a:solidFill>
              <a:latin typeface="Cambria" panose="02040503050406030204" pitchFamily="18" charset="0"/>
            </a:endParaRPr>
          </a:p>
          <a:p>
            <a:pPr marL="0" indent="0">
              <a:buNone/>
            </a:pPr>
            <a:endParaRPr lang="es-MX" sz="2200" dirty="0"/>
          </a:p>
        </p:txBody>
      </p:sp>
      <p:sp>
        <p:nvSpPr>
          <p:cNvPr id="4" name="Título 1">
            <a:extLst>
              <a:ext uri="{FF2B5EF4-FFF2-40B4-BE49-F238E27FC236}">
                <a16:creationId xmlns:a16="http://schemas.microsoft.com/office/drawing/2014/main" xmlns="" id="{2D0C9807-F406-194B-BAB2-30C5C036BECE}"/>
              </a:ext>
            </a:extLst>
          </p:cNvPr>
          <p:cNvSpPr txBox="1">
            <a:spLocks/>
          </p:cNvSpPr>
          <p:nvPr/>
        </p:nvSpPr>
        <p:spPr>
          <a:xfrm>
            <a:off x="962397" y="599588"/>
            <a:ext cx="7524003" cy="1280584"/>
          </a:xfrm>
          <a:prstGeom prst="rect">
            <a:avLst/>
          </a:prstGeom>
          <a:effectLst>
            <a:outerShdw blurRad="50800" dir="14400000">
              <a:srgbClr val="000000">
                <a:alpha val="60000"/>
              </a:srgbClr>
            </a:outerShdw>
          </a:effectLst>
        </p:spPr>
        <p:txBody>
          <a:bodyPr vert="horz" lIns="91440" tIns="45720" rIns="91440" bIns="45720" rtlCol="0" anchor="b">
            <a:normAutofit fontScale="77500" lnSpcReduction="20000"/>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El lenguaje como expresión de poder. </a:t>
            </a:r>
            <a:r>
              <a:rPr lang="es-MX" i="1" dirty="0"/>
              <a:t>Falo-logo-centrismo o  Androcentrismo</a:t>
            </a:r>
            <a:r>
              <a:rPr lang="es-MX" dirty="0" smtClean="0"/>
              <a:t>.</a:t>
            </a:r>
            <a:endParaRPr lang="es-MX" dirty="0"/>
          </a:p>
        </p:txBody>
      </p:sp>
    </p:spTree>
    <p:extLst>
      <p:ext uri="{BB962C8B-B14F-4D97-AF65-F5344CB8AC3E}">
        <p14:creationId xmlns:p14="http://schemas.microsoft.com/office/powerpoint/2010/main" xmlns="" val="17513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9997" y="331075"/>
            <a:ext cx="7524003" cy="1466193"/>
          </a:xfrm>
        </p:spPr>
        <p:txBody>
          <a:bodyPr/>
          <a:lstStyle/>
          <a:p>
            <a:r>
              <a:rPr lang="es-MX" sz="2800" dirty="0" smtClean="0"/>
              <a:t/>
            </a:r>
            <a:br>
              <a:rPr lang="es-MX" sz="2800" dirty="0" smtClean="0"/>
            </a:br>
            <a:r>
              <a:rPr lang="es-MX" sz="2800" dirty="0"/>
              <a:t>El lenguaje como expresión de poder. </a:t>
            </a:r>
            <a:r>
              <a:rPr lang="es-MX" sz="2800" i="1" dirty="0"/>
              <a:t>Falo-logo-centrismo o  </a:t>
            </a:r>
            <a:r>
              <a:rPr lang="es-MX" sz="2800" i="1" dirty="0" smtClean="0"/>
              <a:t>Androcentrismo</a:t>
            </a:r>
            <a:r>
              <a:rPr lang="es-MX" dirty="0"/>
              <a:t/>
            </a:r>
            <a:br>
              <a:rPr lang="es-MX" dirty="0"/>
            </a:br>
            <a:endParaRPr lang="es-MX" dirty="0"/>
          </a:p>
        </p:txBody>
      </p:sp>
      <p:sp>
        <p:nvSpPr>
          <p:cNvPr id="3" name="Marcador de contenido 2">
            <a:extLst>
              <a:ext uri="{FF2B5EF4-FFF2-40B4-BE49-F238E27FC236}">
                <a16:creationId xmlns:a16="http://schemas.microsoft.com/office/drawing/2014/main" xmlns="" id="{16CD6204-6D15-4245-9B05-8B562D4A04CC}"/>
              </a:ext>
            </a:extLst>
          </p:cNvPr>
          <p:cNvSpPr>
            <a:spLocks noGrp="1"/>
          </p:cNvSpPr>
          <p:nvPr>
            <p:ph idx="4294967295"/>
          </p:nvPr>
        </p:nvSpPr>
        <p:spPr>
          <a:xfrm>
            <a:off x="551794" y="2253593"/>
            <a:ext cx="8213834" cy="4506913"/>
          </a:xfrm>
        </p:spPr>
        <p:txBody>
          <a:bodyPr>
            <a:normAutofit/>
          </a:bodyPr>
          <a:lstStyle/>
          <a:p>
            <a:pPr algn="just"/>
            <a:r>
              <a:rPr lang="es-MX" sz="2000" dirty="0">
                <a:solidFill>
                  <a:schemeClr val="bg1"/>
                </a:solidFill>
                <a:latin typeface="Cambria" pitchFamily="18" charset="0"/>
              </a:rPr>
              <a:t>Aprehendemos y aprendemos de los otros sujetos hablantes, que la forma común de nombrar a las personas y a las cosas es desde lo que llamamos “el masculino genérico.”  Aprehendemos desde la temprana infancia,  una  lógica que tiene como basamento las relaciones dicotómicas entre los sexos, y captamos así la lógica del poder que se juega entre ambos géneros. </a:t>
            </a:r>
            <a:r>
              <a:rPr lang="es-MX" sz="2000" dirty="0">
                <a:latin typeface="Cambria" pitchFamily="18" charset="0"/>
              </a:rPr>
              <a:t>  </a:t>
            </a:r>
          </a:p>
          <a:p>
            <a:pPr algn="just"/>
            <a:r>
              <a:rPr lang="es-MX" sz="2000" dirty="0">
                <a:solidFill>
                  <a:schemeClr val="bg1"/>
                </a:solidFill>
                <a:latin typeface="Cambria" panose="02040503050406030204" pitchFamily="18" charset="0"/>
              </a:rPr>
              <a:t>C</a:t>
            </a:r>
            <a:r>
              <a:rPr lang="es-MX" sz="2000" dirty="0" smtClean="0">
                <a:solidFill>
                  <a:schemeClr val="bg1"/>
                </a:solidFill>
                <a:latin typeface="Cambria" panose="02040503050406030204" pitchFamily="18" charset="0"/>
              </a:rPr>
              <a:t>uando </a:t>
            </a:r>
            <a:r>
              <a:rPr lang="es-MX" sz="2000" dirty="0">
                <a:solidFill>
                  <a:schemeClr val="bg1"/>
                </a:solidFill>
                <a:latin typeface="Cambria" panose="02040503050406030204" pitchFamily="18" charset="0"/>
              </a:rPr>
              <a:t>captamos la lógica de comunicarnos con los otros, para “ser”, para incluirnos en lo que sí es  dicho,  -en términos de “lo existente”-, nos expresamos desde </a:t>
            </a:r>
            <a:r>
              <a:rPr lang="es-MX" sz="2000" i="1" dirty="0">
                <a:solidFill>
                  <a:schemeClr val="bg1"/>
                </a:solidFill>
                <a:latin typeface="Cambria" panose="02040503050406030204" pitchFamily="18" charset="0"/>
              </a:rPr>
              <a:t>el lugar sociodiscursivo de la masculinidad</a:t>
            </a:r>
            <a:r>
              <a:rPr lang="es-MX" sz="2000" dirty="0">
                <a:solidFill>
                  <a:schemeClr val="bg1"/>
                </a:solidFill>
                <a:latin typeface="Cambria" panose="02040503050406030204" pitchFamily="18" charset="0"/>
              </a:rPr>
              <a:t>,  desde el </a:t>
            </a:r>
            <a:r>
              <a:rPr lang="es-MX" sz="2000" b="1" dirty="0">
                <a:solidFill>
                  <a:schemeClr val="bg1"/>
                </a:solidFill>
                <a:latin typeface="Cambria" panose="02040503050406030204" pitchFamily="18" charset="0"/>
              </a:rPr>
              <a:t>lugar privilegiado del sujeto </a:t>
            </a:r>
            <a:r>
              <a:rPr lang="es-MX" sz="2000" dirty="0">
                <a:solidFill>
                  <a:schemeClr val="bg1"/>
                </a:solidFill>
                <a:latin typeface="Cambria" panose="02040503050406030204" pitchFamily="18" charset="0"/>
              </a:rPr>
              <a:t>que nombra, </a:t>
            </a:r>
            <a:r>
              <a:rPr lang="es-MX" sz="2000" dirty="0" smtClean="0">
                <a:solidFill>
                  <a:schemeClr val="bg1"/>
                </a:solidFill>
                <a:latin typeface="Cambria" panose="02040503050406030204" pitchFamily="18" charset="0"/>
              </a:rPr>
              <a:t>ubica, clasifica</a:t>
            </a:r>
            <a:r>
              <a:rPr lang="es-MX" sz="2000" dirty="0">
                <a:solidFill>
                  <a:schemeClr val="bg1"/>
                </a:solidFill>
                <a:latin typeface="Cambria" panose="02040503050406030204" pitchFamily="18" charset="0"/>
              </a:rPr>
              <a:t>, pondera, jerarquiza </a:t>
            </a:r>
            <a:r>
              <a:rPr lang="es-MX" sz="2000" dirty="0" smtClean="0">
                <a:solidFill>
                  <a:schemeClr val="bg1"/>
                </a:solidFill>
                <a:latin typeface="Cambria" panose="02040503050406030204" pitchFamily="18" charset="0"/>
              </a:rPr>
              <a:t>las cosas y </a:t>
            </a:r>
            <a:r>
              <a:rPr lang="es-MX" sz="2000" dirty="0">
                <a:solidFill>
                  <a:schemeClr val="bg1"/>
                </a:solidFill>
                <a:latin typeface="Cambria" panose="02040503050406030204" pitchFamily="18" charset="0"/>
              </a:rPr>
              <a:t>las experiencias del conjunto social; y ello a pesar de ser sexuadas femeninas.</a:t>
            </a:r>
          </a:p>
          <a:p>
            <a:pPr algn="just"/>
            <a:r>
              <a:rPr lang="es-MX" sz="2000" dirty="0">
                <a:solidFill>
                  <a:schemeClr val="bg1"/>
                </a:solidFill>
                <a:latin typeface="Cambria" panose="02040503050406030204" pitchFamily="18" charset="0"/>
              </a:rPr>
              <a:t> </a:t>
            </a:r>
            <a:endParaRPr lang="es-MX" dirty="0"/>
          </a:p>
        </p:txBody>
      </p:sp>
    </p:spTree>
    <p:extLst>
      <p:ext uri="{BB962C8B-B14F-4D97-AF65-F5344CB8AC3E}">
        <p14:creationId xmlns:p14="http://schemas.microsoft.com/office/powerpoint/2010/main" xmlns="" val="3839471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ieez">
      <a:dk1>
        <a:srgbClr val="000000"/>
      </a:dk1>
      <a:lt1>
        <a:srgbClr val="FBFBFB"/>
      </a:lt1>
      <a:dk2>
        <a:srgbClr val="EDEDED"/>
      </a:dk2>
      <a:lt2>
        <a:srgbClr val="FFFFFF"/>
      </a:lt2>
      <a:accent1>
        <a:srgbClr val="9C976E"/>
      </a:accent1>
      <a:accent2>
        <a:srgbClr val="958E61"/>
      </a:accent2>
      <a:accent3>
        <a:srgbClr val="727F4D"/>
      </a:accent3>
      <a:accent4>
        <a:srgbClr val="EFB251"/>
      </a:accent4>
      <a:accent5>
        <a:srgbClr val="EF755F"/>
      </a:accent5>
      <a:accent6>
        <a:srgbClr val="ED515C"/>
      </a:accent6>
      <a:hlink>
        <a:srgbClr val="8F8F8F"/>
      </a:hlink>
      <a:folHlink>
        <a:srgbClr val="A5A5A5"/>
      </a:folHlink>
    </a:clrScheme>
    <a:fontScheme name="Ci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212</TotalTime>
  <Words>3117</Words>
  <Application>Microsoft Office PowerPoint</Application>
  <PresentationFormat>Presentación en pantalla (4:3)</PresentationFormat>
  <Paragraphs>152</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Citable</vt:lpstr>
      <vt:lpstr>Módulo 1. El Lenguaje como medio para con-formar la realidad.  El reflejo del pensamiento.  </vt:lpstr>
      <vt:lpstr>¿Qué es el lenguaje?</vt:lpstr>
      <vt:lpstr>La preexistencia y contextualidad del lenguaje.</vt:lpstr>
      <vt:lpstr>La estructuración del pensamiento y del lenguaje.</vt:lpstr>
      <vt:lpstr>El orden de lo simbólico.</vt:lpstr>
      <vt:lpstr>El orden de lo simbólico.</vt:lpstr>
      <vt:lpstr>El orden de lo simbólico.</vt:lpstr>
      <vt:lpstr>Diapositiva 8</vt:lpstr>
      <vt:lpstr> El lenguaje como expresión de poder. Falo-logo-centrismo o  Androcentrismo </vt:lpstr>
      <vt:lpstr>El lenguaje como expresión de poder. Falo-logo-centrismo o  Androcentrismo. </vt:lpstr>
      <vt:lpstr> El lenguaje como expresión de poder. Falo-logo-centrismo o  Androcentrismo. </vt:lpstr>
      <vt:lpstr>    El lenguaje como expresión de poder. Falo-logo-centrismo o  Androcentrismo.</vt:lpstr>
      <vt:lpstr>El lenguaje como expresión de poder. Falo-logo-centrismo o  Androcentrismo. </vt:lpstr>
      <vt:lpstr>Diapositiva 14</vt:lpstr>
      <vt:lpstr>La deconstrucción del Sujeto de la Filosofía Clásica</vt:lpstr>
      <vt:lpstr>Nombrar la alteridad, la otredad o la diferencia: lo femenino.  </vt:lpstr>
      <vt:lpstr>Una consecuencia de la razón masculina: el discurso de lo público forcluyó, rechazó lo femenino </vt:lpstr>
      <vt:lpstr>Incluir lo femenino y hablar desde la feminidad</vt:lpstr>
      <vt:lpstr>A manera de conclusión</vt:lpstr>
      <vt:lpstr>A manera de conclusión</vt:lpstr>
      <vt:lpstr>Módulo2.  La Inclusión de la alteridad (lo diferente) en el Lenguaje.  Nombrar para existir.  </vt:lpstr>
      <vt:lpstr>¿Qué es el lenguaje incluyente y por qué es importante su uso?  </vt:lpstr>
      <vt:lpstr>¿Qué es el lenguaje incluyente y por qué es importante su uso? </vt:lpstr>
      <vt:lpstr>Lo femenino se nombra en lo público, porque ya existe en lo público.  </vt:lpstr>
      <vt:lpstr>El genérico universal (masculino) y el uso de abstractos para la neutralidad.  </vt:lpstr>
      <vt:lpstr>Evita el uso del masculino genérico</vt:lpstr>
      <vt:lpstr>El genérico universal (masculino) y el uso de abstractos para la neutralidad. </vt:lpstr>
      <vt:lpstr>El genérico universal (masculino) y el uso de abstractos para la neutralidad. </vt:lpstr>
      <vt:lpstr>Los abstractos </vt:lpstr>
      <vt:lpstr>Congruencia gramatical en género. Sustantivos y adjetivos  </vt:lpstr>
      <vt:lpstr>Congruencia gramatical en género. Sustantivos y adjetivos</vt:lpstr>
      <vt:lpstr>Congruencia gramatical en género. Sustantivos y adjetivos </vt:lpstr>
      <vt:lpstr>Recursos que se usan para evitar el masculino genérico  El desdoblamiento mujeres y hombres    </vt:lpstr>
      <vt:lpstr>Recursos que se usan para evitar el masculino genérico  Uso de sustantivos comunes o abstractos  </vt:lpstr>
      <vt:lpstr>Recursos que se usan para evitar el masculino genérico Uso de sustantivos comunes</vt:lpstr>
      <vt:lpstr>Recursos que se usan para evitar el masculino genérico Uso de sustantivos epicenos</vt:lpstr>
      <vt:lpstr>Recursos que se usan para evitar el masculino genérico Parafrasear para evitar el masculino genérico; buscar un sinónimo sin  carga de género.</vt:lpstr>
      <vt:lpstr>Bibliografía recomendada </vt:lpstr>
      <vt:lpstr>Fuentes</vt:lpstr>
      <vt:lpstr>Fuentes</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1. El Lenguaje como medio para con-formar la realidad.  El reflejo del pensamiento.</dc:title>
  <dc:creator>Microsoft Office User</dc:creator>
  <cp:lastModifiedBy>USUARIO IEEZ</cp:lastModifiedBy>
  <cp:revision>23</cp:revision>
  <dcterms:created xsi:type="dcterms:W3CDTF">2020-10-05T21:21:31Z</dcterms:created>
  <dcterms:modified xsi:type="dcterms:W3CDTF">2020-11-23T22:52:34Z</dcterms:modified>
</cp:coreProperties>
</file>